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5" r:id="rId3"/>
  </p:sldMasterIdLst>
  <p:sldIdLst>
    <p:sldId id="256" r:id="rId4"/>
    <p:sldId id="2147375369" r:id="rId5"/>
    <p:sldId id="257" r:id="rId6"/>
    <p:sldId id="267" r:id="rId7"/>
    <p:sldId id="268" r:id="rId8"/>
    <p:sldId id="269" r:id="rId9"/>
    <p:sldId id="602" r:id="rId10"/>
    <p:sldId id="603" r:id="rId11"/>
    <p:sldId id="593" r:id="rId12"/>
    <p:sldId id="604" r:id="rId13"/>
    <p:sldId id="606" r:id="rId14"/>
    <p:sldId id="607" r:id="rId15"/>
    <p:sldId id="609" r:id="rId16"/>
    <p:sldId id="608" r:id="rId17"/>
    <p:sldId id="644" r:id="rId18"/>
    <p:sldId id="2147375368"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0" d="100"/>
          <a:sy n="90" d="100"/>
        </p:scale>
        <p:origin x="870" y="3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42A334-576B-4C6C-943A-12EC36F08637}"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7E3BD16-5E80-4464-9F89-CA36DD8D2E2A}">
      <dgm:prSet/>
      <dgm:spPr/>
      <dgm:t>
        <a:bodyPr/>
        <a:lstStyle/>
        <a:p>
          <a:pPr>
            <a:defRPr b="1"/>
          </a:pPr>
          <a:r>
            <a:rPr lang="en-US"/>
            <a:t>Imagine you have a book, and you want to summarize each page into a single number that captures its meaning. But instead of just one number, you use a list of numbers, and each number represents a different feature of that page, like the theme, the emotions, or the topics covered. These lists of numbers are called </a:t>
          </a:r>
          <a:r>
            <a:rPr lang="en-US" b="1"/>
            <a:t>embeddings</a:t>
          </a:r>
          <a:r>
            <a:rPr lang="en-US"/>
            <a:t>.</a:t>
          </a:r>
        </a:p>
      </dgm:t>
    </dgm:pt>
    <dgm:pt modelId="{FEF45C5E-6F14-4774-A552-8A4757A6F47C}" type="parTrans" cxnId="{371BE0A9-09D5-4D48-875C-ED4297AFF38F}">
      <dgm:prSet/>
      <dgm:spPr/>
      <dgm:t>
        <a:bodyPr/>
        <a:lstStyle/>
        <a:p>
          <a:endParaRPr lang="en-US"/>
        </a:p>
      </dgm:t>
    </dgm:pt>
    <dgm:pt modelId="{7A204660-1C6A-4F57-A7C3-56D0011F38A6}" type="sibTrans" cxnId="{371BE0A9-09D5-4D48-875C-ED4297AFF38F}">
      <dgm:prSet/>
      <dgm:spPr/>
      <dgm:t>
        <a:bodyPr/>
        <a:lstStyle/>
        <a:p>
          <a:endParaRPr lang="en-US"/>
        </a:p>
      </dgm:t>
    </dgm:pt>
    <dgm:pt modelId="{4585A735-74CE-4F3A-8717-3F35C419C679}">
      <dgm:prSet/>
      <dgm:spPr/>
      <dgm:t>
        <a:bodyPr/>
        <a:lstStyle/>
        <a:p>
          <a:pPr>
            <a:defRPr b="1"/>
          </a:pPr>
          <a:r>
            <a:rPr lang="en-US"/>
            <a:t>In more detail, embeddings are a way to represent complex information, like words or sentences, in a simpler way using numbers. These numbers are like coordinates that help place words or sentences in a space where similar things are closer together, and different things are farther apart.</a:t>
          </a:r>
        </a:p>
      </dgm:t>
    </dgm:pt>
    <dgm:pt modelId="{A10BAD47-DE9E-4A83-BEAB-04EB43C03698}" type="parTrans" cxnId="{386E0154-08BD-48A7-8E53-D58BBE7FCB70}">
      <dgm:prSet/>
      <dgm:spPr/>
      <dgm:t>
        <a:bodyPr/>
        <a:lstStyle/>
        <a:p>
          <a:endParaRPr lang="en-US"/>
        </a:p>
      </dgm:t>
    </dgm:pt>
    <dgm:pt modelId="{E428C4CD-FBAF-4628-B5C4-F1DFD8D8F934}" type="sibTrans" cxnId="{386E0154-08BD-48A7-8E53-D58BBE7FCB70}">
      <dgm:prSet/>
      <dgm:spPr/>
      <dgm:t>
        <a:bodyPr/>
        <a:lstStyle/>
        <a:p>
          <a:endParaRPr lang="en-US"/>
        </a:p>
      </dgm:t>
    </dgm:pt>
    <dgm:pt modelId="{866A3D5F-9661-4CCD-B30E-4CBB3E8C5443}">
      <dgm:prSet/>
      <dgm:spPr/>
      <dgm:t>
        <a:bodyPr/>
        <a:lstStyle/>
        <a:p>
          <a:pPr>
            <a:defRPr b="1"/>
          </a:pPr>
          <a:r>
            <a:rPr lang="en-US" dirty="0"/>
            <a:t>For example:</a:t>
          </a:r>
        </a:p>
      </dgm:t>
    </dgm:pt>
    <dgm:pt modelId="{B847F624-3784-40D9-AE1F-0666270F4D75}" type="parTrans" cxnId="{17A80C02-13FB-4851-9D71-C87E4379D15A}">
      <dgm:prSet/>
      <dgm:spPr/>
      <dgm:t>
        <a:bodyPr/>
        <a:lstStyle/>
        <a:p>
          <a:endParaRPr lang="en-US"/>
        </a:p>
      </dgm:t>
    </dgm:pt>
    <dgm:pt modelId="{24724745-C717-44CE-A12D-0FCCCA758395}" type="sibTrans" cxnId="{17A80C02-13FB-4851-9D71-C87E4379D15A}">
      <dgm:prSet/>
      <dgm:spPr/>
      <dgm:t>
        <a:bodyPr/>
        <a:lstStyle/>
        <a:p>
          <a:endParaRPr lang="en-US"/>
        </a:p>
      </dgm:t>
    </dgm:pt>
    <dgm:pt modelId="{C2509A7E-032E-483A-A082-29155D9CD6F9}">
      <dgm:prSet/>
      <dgm:spPr/>
      <dgm:t>
        <a:bodyPr/>
        <a:lstStyle/>
        <a:p>
          <a:r>
            <a:rPr lang="en-US" dirty="0"/>
            <a:t>The words "cat" and "dog" might be close together in the space because they’re both animals and pets.</a:t>
          </a:r>
        </a:p>
      </dgm:t>
    </dgm:pt>
    <dgm:pt modelId="{A7FAAAF0-4209-4F9E-9405-4324DE8D091F}" type="parTrans" cxnId="{16772E48-E98A-4FFD-9010-659102EE6E02}">
      <dgm:prSet/>
      <dgm:spPr/>
      <dgm:t>
        <a:bodyPr/>
        <a:lstStyle/>
        <a:p>
          <a:endParaRPr lang="en-US"/>
        </a:p>
      </dgm:t>
    </dgm:pt>
    <dgm:pt modelId="{678ECAF2-86C6-4898-ADCA-1C527A92B084}" type="sibTrans" cxnId="{16772E48-E98A-4FFD-9010-659102EE6E02}">
      <dgm:prSet/>
      <dgm:spPr/>
      <dgm:t>
        <a:bodyPr/>
        <a:lstStyle/>
        <a:p>
          <a:endParaRPr lang="en-US"/>
        </a:p>
      </dgm:t>
    </dgm:pt>
    <dgm:pt modelId="{E5AE3999-EED6-4D89-99D6-FC898C8931BC}">
      <dgm:prSet/>
      <dgm:spPr/>
      <dgm:t>
        <a:bodyPr/>
        <a:lstStyle/>
        <a:p>
          <a:r>
            <a:rPr lang="en-US"/>
            <a:t>The word "car" would be farther away from "cat" because they have different meanings.</a:t>
          </a:r>
        </a:p>
      </dgm:t>
    </dgm:pt>
    <dgm:pt modelId="{7C7C7677-62FC-4DF9-8014-D7E96513C111}" type="parTrans" cxnId="{29454757-B4EB-485E-9686-FC32D46BA114}">
      <dgm:prSet/>
      <dgm:spPr/>
      <dgm:t>
        <a:bodyPr/>
        <a:lstStyle/>
        <a:p>
          <a:endParaRPr lang="en-US"/>
        </a:p>
      </dgm:t>
    </dgm:pt>
    <dgm:pt modelId="{455E564D-9A2F-480C-AB06-0E47F76B688E}" type="sibTrans" cxnId="{29454757-B4EB-485E-9686-FC32D46BA114}">
      <dgm:prSet/>
      <dgm:spPr/>
      <dgm:t>
        <a:bodyPr/>
        <a:lstStyle/>
        <a:p>
          <a:endParaRPr lang="en-US"/>
        </a:p>
      </dgm:t>
    </dgm:pt>
    <dgm:pt modelId="{ECC9AEF3-8559-4A99-BF86-A736F0B6CCD8}" type="pres">
      <dgm:prSet presAssocID="{0D42A334-576B-4C6C-943A-12EC36F08637}" presName="root" presStyleCnt="0">
        <dgm:presLayoutVars>
          <dgm:dir/>
          <dgm:resizeHandles val="exact"/>
        </dgm:presLayoutVars>
      </dgm:prSet>
      <dgm:spPr/>
    </dgm:pt>
    <dgm:pt modelId="{E5481E2D-3322-4E8A-9EE8-2AF03F194D83}" type="pres">
      <dgm:prSet presAssocID="{27E3BD16-5E80-4464-9F89-CA36DD8D2E2A}" presName="compNode" presStyleCnt="0"/>
      <dgm:spPr/>
    </dgm:pt>
    <dgm:pt modelId="{DB180321-D2CA-4564-BB89-424DD7EB7085}" type="pres">
      <dgm:prSet presAssocID="{27E3BD16-5E80-4464-9F89-CA36DD8D2E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B2F6479B-2627-4BB9-972C-18571F57B62B}" type="pres">
      <dgm:prSet presAssocID="{27E3BD16-5E80-4464-9F89-CA36DD8D2E2A}" presName="iconSpace" presStyleCnt="0"/>
      <dgm:spPr/>
    </dgm:pt>
    <dgm:pt modelId="{CE683FC8-EF4F-4063-B2A9-0E11096D7A82}" type="pres">
      <dgm:prSet presAssocID="{27E3BD16-5E80-4464-9F89-CA36DD8D2E2A}" presName="parTx" presStyleLbl="revTx" presStyleIdx="0" presStyleCnt="6">
        <dgm:presLayoutVars>
          <dgm:chMax val="0"/>
          <dgm:chPref val="0"/>
        </dgm:presLayoutVars>
      </dgm:prSet>
      <dgm:spPr/>
    </dgm:pt>
    <dgm:pt modelId="{1F479674-F404-4A10-810F-62211B99F83B}" type="pres">
      <dgm:prSet presAssocID="{27E3BD16-5E80-4464-9F89-CA36DD8D2E2A}" presName="txSpace" presStyleCnt="0"/>
      <dgm:spPr/>
    </dgm:pt>
    <dgm:pt modelId="{B2CE40BF-FE70-44B9-BB9E-A3AAEA8D523B}" type="pres">
      <dgm:prSet presAssocID="{27E3BD16-5E80-4464-9F89-CA36DD8D2E2A}" presName="desTx" presStyleLbl="revTx" presStyleIdx="1" presStyleCnt="6">
        <dgm:presLayoutVars/>
      </dgm:prSet>
      <dgm:spPr/>
    </dgm:pt>
    <dgm:pt modelId="{56EDC443-B72E-4005-8C65-B100B7AD69BC}" type="pres">
      <dgm:prSet presAssocID="{7A204660-1C6A-4F57-A7C3-56D0011F38A6}" presName="sibTrans" presStyleCnt="0"/>
      <dgm:spPr/>
    </dgm:pt>
    <dgm:pt modelId="{D2932BD7-447E-4BC1-BCED-23C61F42D511}" type="pres">
      <dgm:prSet presAssocID="{4585A735-74CE-4F3A-8717-3F35C419C679}" presName="compNode" presStyleCnt="0"/>
      <dgm:spPr/>
    </dgm:pt>
    <dgm:pt modelId="{D357F6E4-2713-4EEE-9EC3-2863C258CF18}" type="pres">
      <dgm:prSet presAssocID="{4585A735-74CE-4F3A-8717-3F35C419C6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21347643-BB7F-4AEC-9735-DC803A25D31E}" type="pres">
      <dgm:prSet presAssocID="{4585A735-74CE-4F3A-8717-3F35C419C679}" presName="iconSpace" presStyleCnt="0"/>
      <dgm:spPr/>
    </dgm:pt>
    <dgm:pt modelId="{A8662F8B-5E39-424B-A706-72DFCF962772}" type="pres">
      <dgm:prSet presAssocID="{4585A735-74CE-4F3A-8717-3F35C419C679}" presName="parTx" presStyleLbl="revTx" presStyleIdx="2" presStyleCnt="6">
        <dgm:presLayoutVars>
          <dgm:chMax val="0"/>
          <dgm:chPref val="0"/>
        </dgm:presLayoutVars>
      </dgm:prSet>
      <dgm:spPr/>
    </dgm:pt>
    <dgm:pt modelId="{E522A311-C020-405D-8794-6D58EAD1A1B2}" type="pres">
      <dgm:prSet presAssocID="{4585A735-74CE-4F3A-8717-3F35C419C679}" presName="txSpace" presStyleCnt="0"/>
      <dgm:spPr/>
    </dgm:pt>
    <dgm:pt modelId="{D4C0E835-2305-4460-8D30-DF7844D3E889}" type="pres">
      <dgm:prSet presAssocID="{4585A735-74CE-4F3A-8717-3F35C419C679}" presName="desTx" presStyleLbl="revTx" presStyleIdx="3" presStyleCnt="6">
        <dgm:presLayoutVars/>
      </dgm:prSet>
      <dgm:spPr/>
    </dgm:pt>
    <dgm:pt modelId="{B7F7F32A-4FA6-4391-AA69-21C1A4056FF8}" type="pres">
      <dgm:prSet presAssocID="{E428C4CD-FBAF-4628-B5C4-F1DFD8D8F934}" presName="sibTrans" presStyleCnt="0"/>
      <dgm:spPr/>
    </dgm:pt>
    <dgm:pt modelId="{0D24F61E-E7A5-4735-934C-C97312208416}" type="pres">
      <dgm:prSet presAssocID="{866A3D5F-9661-4CCD-B30E-4CBB3E8C5443}" presName="compNode" presStyleCnt="0"/>
      <dgm:spPr/>
    </dgm:pt>
    <dgm:pt modelId="{B3B222E5-984C-4F84-A6AF-DBDAD7815056}" type="pres">
      <dgm:prSet presAssocID="{866A3D5F-9661-4CCD-B30E-4CBB3E8C5443}" presName="iconRect" presStyleLbl="node1" presStyleIdx="2" presStyleCnt="3" custLinFactNeighborX="4940" custLinFactNeighborY="5153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87A0AAA1-4360-4E46-A3DE-C25EBE002612}" type="pres">
      <dgm:prSet presAssocID="{866A3D5F-9661-4CCD-B30E-4CBB3E8C5443}" presName="iconSpace" presStyleCnt="0"/>
      <dgm:spPr/>
    </dgm:pt>
    <dgm:pt modelId="{9F3D2159-16C9-4C66-9C94-8F229D02EB4B}" type="pres">
      <dgm:prSet presAssocID="{866A3D5F-9661-4CCD-B30E-4CBB3E8C5443}" presName="parTx" presStyleLbl="revTx" presStyleIdx="4" presStyleCnt="6" custLinFactNeighborX="376" custLinFactNeighborY="16738">
        <dgm:presLayoutVars>
          <dgm:chMax val="0"/>
          <dgm:chPref val="0"/>
        </dgm:presLayoutVars>
      </dgm:prSet>
      <dgm:spPr/>
    </dgm:pt>
    <dgm:pt modelId="{E3D4A4BD-B7AF-4A8C-8A69-C93EDF223993}" type="pres">
      <dgm:prSet presAssocID="{866A3D5F-9661-4CCD-B30E-4CBB3E8C5443}" presName="txSpace" presStyleCnt="0"/>
      <dgm:spPr/>
    </dgm:pt>
    <dgm:pt modelId="{83080C47-E66D-4664-AB46-89FD6F9499F6}" type="pres">
      <dgm:prSet presAssocID="{866A3D5F-9661-4CCD-B30E-4CBB3E8C5443}" presName="desTx" presStyleLbl="revTx" presStyleIdx="5" presStyleCnt="6" custScaleY="557947" custLinFactY="-100000" custLinFactNeighborX="-4425" custLinFactNeighborY="-181225">
        <dgm:presLayoutVars/>
      </dgm:prSet>
      <dgm:spPr/>
    </dgm:pt>
  </dgm:ptLst>
  <dgm:cxnLst>
    <dgm:cxn modelId="{17A80C02-13FB-4851-9D71-C87E4379D15A}" srcId="{0D42A334-576B-4C6C-943A-12EC36F08637}" destId="{866A3D5F-9661-4CCD-B30E-4CBB3E8C5443}" srcOrd="2" destOrd="0" parTransId="{B847F624-3784-40D9-AE1F-0666270F4D75}" sibTransId="{24724745-C717-44CE-A12D-0FCCCA758395}"/>
    <dgm:cxn modelId="{C4D62325-777C-4608-9FF3-0BA403D0C39A}" type="presOf" srcId="{0D42A334-576B-4C6C-943A-12EC36F08637}" destId="{ECC9AEF3-8559-4A99-BF86-A736F0B6CCD8}" srcOrd="0" destOrd="0" presId="urn:microsoft.com/office/officeart/2018/5/layout/CenteredIconLabelDescriptionList"/>
    <dgm:cxn modelId="{C9373040-430F-4F29-94CD-CA3F7C4ECB8D}" type="presOf" srcId="{E5AE3999-EED6-4D89-99D6-FC898C8931BC}" destId="{83080C47-E66D-4664-AB46-89FD6F9499F6}" srcOrd="0" destOrd="1" presId="urn:microsoft.com/office/officeart/2018/5/layout/CenteredIconLabelDescriptionList"/>
    <dgm:cxn modelId="{16772E48-E98A-4FFD-9010-659102EE6E02}" srcId="{866A3D5F-9661-4CCD-B30E-4CBB3E8C5443}" destId="{C2509A7E-032E-483A-A082-29155D9CD6F9}" srcOrd="0" destOrd="0" parTransId="{A7FAAAF0-4209-4F9E-9405-4324DE8D091F}" sibTransId="{678ECAF2-86C6-4898-ADCA-1C527A92B084}"/>
    <dgm:cxn modelId="{386E0154-08BD-48A7-8E53-D58BBE7FCB70}" srcId="{0D42A334-576B-4C6C-943A-12EC36F08637}" destId="{4585A735-74CE-4F3A-8717-3F35C419C679}" srcOrd="1" destOrd="0" parTransId="{A10BAD47-DE9E-4A83-BEAB-04EB43C03698}" sibTransId="{E428C4CD-FBAF-4628-B5C4-F1DFD8D8F934}"/>
    <dgm:cxn modelId="{29454757-B4EB-485E-9686-FC32D46BA114}" srcId="{866A3D5F-9661-4CCD-B30E-4CBB3E8C5443}" destId="{E5AE3999-EED6-4D89-99D6-FC898C8931BC}" srcOrd="1" destOrd="0" parTransId="{7C7C7677-62FC-4DF9-8014-D7E96513C111}" sibTransId="{455E564D-9A2F-480C-AB06-0E47F76B688E}"/>
    <dgm:cxn modelId="{ED915583-2FA5-42E0-83AB-27E8567401CA}" type="presOf" srcId="{866A3D5F-9661-4CCD-B30E-4CBB3E8C5443}" destId="{9F3D2159-16C9-4C66-9C94-8F229D02EB4B}" srcOrd="0" destOrd="0" presId="urn:microsoft.com/office/officeart/2018/5/layout/CenteredIconLabelDescriptionList"/>
    <dgm:cxn modelId="{9172668E-0187-4754-921E-671749E13716}" type="presOf" srcId="{4585A735-74CE-4F3A-8717-3F35C419C679}" destId="{A8662F8B-5E39-424B-A706-72DFCF962772}" srcOrd="0" destOrd="0" presId="urn:microsoft.com/office/officeart/2018/5/layout/CenteredIconLabelDescriptionList"/>
    <dgm:cxn modelId="{371BE0A9-09D5-4D48-875C-ED4297AFF38F}" srcId="{0D42A334-576B-4C6C-943A-12EC36F08637}" destId="{27E3BD16-5E80-4464-9F89-CA36DD8D2E2A}" srcOrd="0" destOrd="0" parTransId="{FEF45C5E-6F14-4774-A552-8A4757A6F47C}" sibTransId="{7A204660-1C6A-4F57-A7C3-56D0011F38A6}"/>
    <dgm:cxn modelId="{0010A4B9-55B5-49CB-ADD2-0E33D209B268}" type="presOf" srcId="{27E3BD16-5E80-4464-9F89-CA36DD8D2E2A}" destId="{CE683FC8-EF4F-4063-B2A9-0E11096D7A82}" srcOrd="0" destOrd="0" presId="urn:microsoft.com/office/officeart/2018/5/layout/CenteredIconLabelDescriptionList"/>
    <dgm:cxn modelId="{869084D3-4629-421C-83CC-C68C3A92C856}" type="presOf" srcId="{C2509A7E-032E-483A-A082-29155D9CD6F9}" destId="{83080C47-E66D-4664-AB46-89FD6F9499F6}" srcOrd="0" destOrd="0" presId="urn:microsoft.com/office/officeart/2018/5/layout/CenteredIconLabelDescriptionList"/>
    <dgm:cxn modelId="{F0C4C415-7820-4691-885F-6775281A289C}" type="presParOf" srcId="{ECC9AEF3-8559-4A99-BF86-A736F0B6CCD8}" destId="{E5481E2D-3322-4E8A-9EE8-2AF03F194D83}" srcOrd="0" destOrd="0" presId="urn:microsoft.com/office/officeart/2018/5/layout/CenteredIconLabelDescriptionList"/>
    <dgm:cxn modelId="{78D03498-67BB-4BAA-891A-4897556E7DBC}" type="presParOf" srcId="{E5481E2D-3322-4E8A-9EE8-2AF03F194D83}" destId="{DB180321-D2CA-4564-BB89-424DD7EB7085}" srcOrd="0" destOrd="0" presId="urn:microsoft.com/office/officeart/2018/5/layout/CenteredIconLabelDescriptionList"/>
    <dgm:cxn modelId="{D9B110BA-AE65-4A6B-A741-A100CCED61D4}" type="presParOf" srcId="{E5481E2D-3322-4E8A-9EE8-2AF03F194D83}" destId="{B2F6479B-2627-4BB9-972C-18571F57B62B}" srcOrd="1" destOrd="0" presId="urn:microsoft.com/office/officeart/2018/5/layout/CenteredIconLabelDescriptionList"/>
    <dgm:cxn modelId="{5F261D89-7208-43CA-BF90-4CBE9C0F08D9}" type="presParOf" srcId="{E5481E2D-3322-4E8A-9EE8-2AF03F194D83}" destId="{CE683FC8-EF4F-4063-B2A9-0E11096D7A82}" srcOrd="2" destOrd="0" presId="urn:microsoft.com/office/officeart/2018/5/layout/CenteredIconLabelDescriptionList"/>
    <dgm:cxn modelId="{1143D931-ECA1-4993-BD2A-A99505732A85}" type="presParOf" srcId="{E5481E2D-3322-4E8A-9EE8-2AF03F194D83}" destId="{1F479674-F404-4A10-810F-62211B99F83B}" srcOrd="3" destOrd="0" presId="urn:microsoft.com/office/officeart/2018/5/layout/CenteredIconLabelDescriptionList"/>
    <dgm:cxn modelId="{D12ECC52-025F-4544-8636-E5B57505EA24}" type="presParOf" srcId="{E5481E2D-3322-4E8A-9EE8-2AF03F194D83}" destId="{B2CE40BF-FE70-44B9-BB9E-A3AAEA8D523B}" srcOrd="4" destOrd="0" presId="urn:microsoft.com/office/officeart/2018/5/layout/CenteredIconLabelDescriptionList"/>
    <dgm:cxn modelId="{FD8BFE58-0E90-40B2-9055-D35FC3C7EC08}" type="presParOf" srcId="{ECC9AEF3-8559-4A99-BF86-A736F0B6CCD8}" destId="{56EDC443-B72E-4005-8C65-B100B7AD69BC}" srcOrd="1" destOrd="0" presId="urn:microsoft.com/office/officeart/2018/5/layout/CenteredIconLabelDescriptionList"/>
    <dgm:cxn modelId="{B878EA09-E8A7-4041-B952-3478883B8980}" type="presParOf" srcId="{ECC9AEF3-8559-4A99-BF86-A736F0B6CCD8}" destId="{D2932BD7-447E-4BC1-BCED-23C61F42D511}" srcOrd="2" destOrd="0" presId="urn:microsoft.com/office/officeart/2018/5/layout/CenteredIconLabelDescriptionList"/>
    <dgm:cxn modelId="{3DC3DBC5-3C11-4E55-B891-949DC2EA1A9E}" type="presParOf" srcId="{D2932BD7-447E-4BC1-BCED-23C61F42D511}" destId="{D357F6E4-2713-4EEE-9EC3-2863C258CF18}" srcOrd="0" destOrd="0" presId="urn:microsoft.com/office/officeart/2018/5/layout/CenteredIconLabelDescriptionList"/>
    <dgm:cxn modelId="{65C79FEB-50BC-4B77-B100-388A5D88E34A}" type="presParOf" srcId="{D2932BD7-447E-4BC1-BCED-23C61F42D511}" destId="{21347643-BB7F-4AEC-9735-DC803A25D31E}" srcOrd="1" destOrd="0" presId="urn:microsoft.com/office/officeart/2018/5/layout/CenteredIconLabelDescriptionList"/>
    <dgm:cxn modelId="{25E06C7B-B280-4BE0-8D19-3A6370BEC74D}" type="presParOf" srcId="{D2932BD7-447E-4BC1-BCED-23C61F42D511}" destId="{A8662F8B-5E39-424B-A706-72DFCF962772}" srcOrd="2" destOrd="0" presId="urn:microsoft.com/office/officeart/2018/5/layout/CenteredIconLabelDescriptionList"/>
    <dgm:cxn modelId="{51F96174-71A9-461E-B792-8617D055EC8D}" type="presParOf" srcId="{D2932BD7-447E-4BC1-BCED-23C61F42D511}" destId="{E522A311-C020-405D-8794-6D58EAD1A1B2}" srcOrd="3" destOrd="0" presId="urn:microsoft.com/office/officeart/2018/5/layout/CenteredIconLabelDescriptionList"/>
    <dgm:cxn modelId="{9DFF287A-9FD3-4DEE-A1EC-46CC4DFEF071}" type="presParOf" srcId="{D2932BD7-447E-4BC1-BCED-23C61F42D511}" destId="{D4C0E835-2305-4460-8D30-DF7844D3E889}" srcOrd="4" destOrd="0" presId="urn:microsoft.com/office/officeart/2018/5/layout/CenteredIconLabelDescriptionList"/>
    <dgm:cxn modelId="{38EBA9A2-7621-4180-A682-ECBA9BE1700F}" type="presParOf" srcId="{ECC9AEF3-8559-4A99-BF86-A736F0B6CCD8}" destId="{B7F7F32A-4FA6-4391-AA69-21C1A4056FF8}" srcOrd="3" destOrd="0" presId="urn:microsoft.com/office/officeart/2018/5/layout/CenteredIconLabelDescriptionList"/>
    <dgm:cxn modelId="{BC205E2B-BAB9-46A3-B66F-7C3B7D355696}" type="presParOf" srcId="{ECC9AEF3-8559-4A99-BF86-A736F0B6CCD8}" destId="{0D24F61E-E7A5-4735-934C-C97312208416}" srcOrd="4" destOrd="0" presId="urn:microsoft.com/office/officeart/2018/5/layout/CenteredIconLabelDescriptionList"/>
    <dgm:cxn modelId="{C93033A6-8FF9-48C6-99F6-01E85B7374B0}" type="presParOf" srcId="{0D24F61E-E7A5-4735-934C-C97312208416}" destId="{B3B222E5-984C-4F84-A6AF-DBDAD7815056}" srcOrd="0" destOrd="0" presId="urn:microsoft.com/office/officeart/2018/5/layout/CenteredIconLabelDescriptionList"/>
    <dgm:cxn modelId="{A2F7EBB8-38E5-4CD5-8EC2-E06C8B0AFCF7}" type="presParOf" srcId="{0D24F61E-E7A5-4735-934C-C97312208416}" destId="{87A0AAA1-4360-4E46-A3DE-C25EBE002612}" srcOrd="1" destOrd="0" presId="urn:microsoft.com/office/officeart/2018/5/layout/CenteredIconLabelDescriptionList"/>
    <dgm:cxn modelId="{B2E9F16D-6951-4DCE-80B8-C41F1FB7B17D}" type="presParOf" srcId="{0D24F61E-E7A5-4735-934C-C97312208416}" destId="{9F3D2159-16C9-4C66-9C94-8F229D02EB4B}" srcOrd="2" destOrd="0" presId="urn:microsoft.com/office/officeart/2018/5/layout/CenteredIconLabelDescriptionList"/>
    <dgm:cxn modelId="{17ABAAEB-3866-4562-90B6-A75B2EF903E3}" type="presParOf" srcId="{0D24F61E-E7A5-4735-934C-C97312208416}" destId="{E3D4A4BD-B7AF-4A8C-8A69-C93EDF223993}" srcOrd="3" destOrd="0" presId="urn:microsoft.com/office/officeart/2018/5/layout/CenteredIconLabelDescriptionList"/>
    <dgm:cxn modelId="{789183A4-F789-4E3E-B081-0AD3752E254C}" type="presParOf" srcId="{0D24F61E-E7A5-4735-934C-C97312208416}" destId="{83080C47-E66D-4664-AB46-89FD6F9499F6}"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4B9A54F-E6C5-46D7-97EA-77AB2D200FA2}" type="doc">
      <dgm:prSet loTypeId="urn:microsoft.com/office/officeart/2016/7/layout/BasicLinearProcessNumbered" loCatId="process" qsTypeId="urn:microsoft.com/office/officeart/2005/8/quickstyle/simple1" qsCatId="simple" csTypeId="urn:microsoft.com/office/officeart/2005/8/colors/colorful5" csCatId="colorful"/>
      <dgm:spPr/>
      <dgm:t>
        <a:bodyPr/>
        <a:lstStyle/>
        <a:p>
          <a:endParaRPr lang="en-US"/>
        </a:p>
      </dgm:t>
    </dgm:pt>
    <dgm:pt modelId="{80F8C943-0944-46DD-9EB9-7036CD185F20}">
      <dgm:prSet/>
      <dgm:spPr/>
      <dgm:t>
        <a:bodyPr/>
        <a:lstStyle/>
        <a:p>
          <a:r>
            <a:rPr lang="en-US"/>
            <a:t>Using embeddings in RAG systems significantly enhances the retrieval process by enabling semantic search, improving accuracy, and ensuring that the generation component has access to the most relevant information. This results in more accurate, contextually appropriate, and user-satisfying outputs.</a:t>
          </a:r>
        </a:p>
      </dgm:t>
    </dgm:pt>
    <dgm:pt modelId="{64ADE810-4EAA-4762-9356-8D9A2CBF1CFA}" type="parTrans" cxnId="{B9E53935-C9FA-43C1-8D28-099B840C0FB5}">
      <dgm:prSet/>
      <dgm:spPr/>
      <dgm:t>
        <a:bodyPr/>
        <a:lstStyle/>
        <a:p>
          <a:endParaRPr lang="en-US"/>
        </a:p>
      </dgm:t>
    </dgm:pt>
    <dgm:pt modelId="{51695A89-34AD-4D65-889D-EE9F5A063388}" type="sibTrans" cxnId="{B9E53935-C9FA-43C1-8D28-099B840C0FB5}">
      <dgm:prSet phldrT="1" phldr="0"/>
      <dgm:spPr/>
      <dgm:t>
        <a:bodyPr/>
        <a:lstStyle/>
        <a:p>
          <a:r>
            <a:rPr lang="en-US"/>
            <a:t>1</a:t>
          </a:r>
        </a:p>
      </dgm:t>
    </dgm:pt>
    <dgm:pt modelId="{BD5AC32E-ABBF-4F6F-9569-2B8C30676937}">
      <dgm:prSet/>
      <dgm:spPr/>
      <dgm:t>
        <a:bodyPr/>
        <a:lstStyle/>
        <a:p>
          <a:r>
            <a:rPr lang="en-US"/>
            <a:t>By leveraging embeddings, RAG systems can move beyond the limitations of traditional keyword-based retrieval, handling complex queries, and providing high-quality responses that align closely with user intent. This makes embeddings a critical component in the development of advanced, efficient, and effective RAG systems.</a:t>
          </a:r>
        </a:p>
      </dgm:t>
    </dgm:pt>
    <dgm:pt modelId="{49CCC0EE-CDA0-452C-98F1-75BAFCE90ACC}" type="parTrans" cxnId="{9F7E96D2-90EA-45B4-AF8A-248F59493320}">
      <dgm:prSet/>
      <dgm:spPr/>
      <dgm:t>
        <a:bodyPr/>
        <a:lstStyle/>
        <a:p>
          <a:endParaRPr lang="en-US"/>
        </a:p>
      </dgm:t>
    </dgm:pt>
    <dgm:pt modelId="{BC37BB41-0646-4EAD-A390-29E836EC206B}" type="sibTrans" cxnId="{9F7E96D2-90EA-45B4-AF8A-248F59493320}">
      <dgm:prSet phldrT="2" phldr="0"/>
      <dgm:spPr/>
      <dgm:t>
        <a:bodyPr/>
        <a:lstStyle/>
        <a:p>
          <a:r>
            <a:rPr lang="en-US"/>
            <a:t>2</a:t>
          </a:r>
        </a:p>
      </dgm:t>
    </dgm:pt>
    <dgm:pt modelId="{B5E7FE44-A557-499F-9417-CEA1FCAD96A7}" type="pres">
      <dgm:prSet presAssocID="{04B9A54F-E6C5-46D7-97EA-77AB2D200FA2}" presName="Name0" presStyleCnt="0">
        <dgm:presLayoutVars>
          <dgm:animLvl val="lvl"/>
          <dgm:resizeHandles val="exact"/>
        </dgm:presLayoutVars>
      </dgm:prSet>
      <dgm:spPr/>
    </dgm:pt>
    <dgm:pt modelId="{ACF21765-93A1-47CF-8537-6EA03C7570E4}" type="pres">
      <dgm:prSet presAssocID="{80F8C943-0944-46DD-9EB9-7036CD185F20}" presName="compositeNode" presStyleCnt="0">
        <dgm:presLayoutVars>
          <dgm:bulletEnabled val="1"/>
        </dgm:presLayoutVars>
      </dgm:prSet>
      <dgm:spPr/>
    </dgm:pt>
    <dgm:pt modelId="{3C84DFB9-0EBC-4374-89F1-8449086FAE20}" type="pres">
      <dgm:prSet presAssocID="{80F8C943-0944-46DD-9EB9-7036CD185F20}" presName="bgRect" presStyleLbl="bgAccFollowNode1" presStyleIdx="0" presStyleCnt="2"/>
      <dgm:spPr/>
    </dgm:pt>
    <dgm:pt modelId="{C0F04165-2E14-4ACE-95E1-15C3466682AB}" type="pres">
      <dgm:prSet presAssocID="{51695A89-34AD-4D65-889D-EE9F5A063388}" presName="sibTransNodeCircle" presStyleLbl="alignNode1" presStyleIdx="0" presStyleCnt="4">
        <dgm:presLayoutVars>
          <dgm:chMax val="0"/>
          <dgm:bulletEnabled/>
        </dgm:presLayoutVars>
      </dgm:prSet>
      <dgm:spPr/>
    </dgm:pt>
    <dgm:pt modelId="{282E8FD2-5081-4623-9524-CD8F6DE8FDB1}" type="pres">
      <dgm:prSet presAssocID="{80F8C943-0944-46DD-9EB9-7036CD185F20}" presName="bottomLine" presStyleLbl="alignNode1" presStyleIdx="1" presStyleCnt="4">
        <dgm:presLayoutVars/>
      </dgm:prSet>
      <dgm:spPr/>
    </dgm:pt>
    <dgm:pt modelId="{E40CEA2D-73AA-4016-B799-716AAC95AB8B}" type="pres">
      <dgm:prSet presAssocID="{80F8C943-0944-46DD-9EB9-7036CD185F20}" presName="nodeText" presStyleLbl="bgAccFollowNode1" presStyleIdx="0" presStyleCnt="2">
        <dgm:presLayoutVars>
          <dgm:bulletEnabled val="1"/>
        </dgm:presLayoutVars>
      </dgm:prSet>
      <dgm:spPr/>
    </dgm:pt>
    <dgm:pt modelId="{0733AB49-6405-41C6-B800-E996236B21F7}" type="pres">
      <dgm:prSet presAssocID="{51695A89-34AD-4D65-889D-EE9F5A063388}" presName="sibTrans" presStyleCnt="0"/>
      <dgm:spPr/>
    </dgm:pt>
    <dgm:pt modelId="{B1FE3789-53B6-485C-911A-FA76DE2C6281}" type="pres">
      <dgm:prSet presAssocID="{BD5AC32E-ABBF-4F6F-9569-2B8C30676937}" presName="compositeNode" presStyleCnt="0">
        <dgm:presLayoutVars>
          <dgm:bulletEnabled val="1"/>
        </dgm:presLayoutVars>
      </dgm:prSet>
      <dgm:spPr/>
    </dgm:pt>
    <dgm:pt modelId="{9993DF1D-8572-45F3-B168-5F61744BFBBD}" type="pres">
      <dgm:prSet presAssocID="{BD5AC32E-ABBF-4F6F-9569-2B8C30676937}" presName="bgRect" presStyleLbl="bgAccFollowNode1" presStyleIdx="1" presStyleCnt="2"/>
      <dgm:spPr/>
    </dgm:pt>
    <dgm:pt modelId="{302358E2-E8BB-443F-B7DD-23F13658770A}" type="pres">
      <dgm:prSet presAssocID="{BC37BB41-0646-4EAD-A390-29E836EC206B}" presName="sibTransNodeCircle" presStyleLbl="alignNode1" presStyleIdx="2" presStyleCnt="4">
        <dgm:presLayoutVars>
          <dgm:chMax val="0"/>
          <dgm:bulletEnabled/>
        </dgm:presLayoutVars>
      </dgm:prSet>
      <dgm:spPr/>
    </dgm:pt>
    <dgm:pt modelId="{9E2DF9B9-B174-4DA0-9F74-FD9CBBC3AAA8}" type="pres">
      <dgm:prSet presAssocID="{BD5AC32E-ABBF-4F6F-9569-2B8C30676937}" presName="bottomLine" presStyleLbl="alignNode1" presStyleIdx="3" presStyleCnt="4">
        <dgm:presLayoutVars/>
      </dgm:prSet>
      <dgm:spPr/>
    </dgm:pt>
    <dgm:pt modelId="{3288CAD2-A456-4268-BB6B-DE9D290A39B1}" type="pres">
      <dgm:prSet presAssocID="{BD5AC32E-ABBF-4F6F-9569-2B8C30676937}" presName="nodeText" presStyleLbl="bgAccFollowNode1" presStyleIdx="1" presStyleCnt="2">
        <dgm:presLayoutVars>
          <dgm:bulletEnabled val="1"/>
        </dgm:presLayoutVars>
      </dgm:prSet>
      <dgm:spPr/>
    </dgm:pt>
  </dgm:ptLst>
  <dgm:cxnLst>
    <dgm:cxn modelId="{E2D5A308-2012-460F-9608-05B385B20C41}" type="presOf" srcId="{BD5AC32E-ABBF-4F6F-9569-2B8C30676937}" destId="{9993DF1D-8572-45F3-B168-5F61744BFBBD}" srcOrd="0" destOrd="0" presId="urn:microsoft.com/office/officeart/2016/7/layout/BasicLinearProcessNumbered"/>
    <dgm:cxn modelId="{DB96520D-104B-4260-ABE6-3C47C19BAA25}" type="presOf" srcId="{04B9A54F-E6C5-46D7-97EA-77AB2D200FA2}" destId="{B5E7FE44-A557-499F-9417-CEA1FCAD96A7}" srcOrd="0" destOrd="0" presId="urn:microsoft.com/office/officeart/2016/7/layout/BasicLinearProcessNumbered"/>
    <dgm:cxn modelId="{CDB5DE23-6FDD-4376-AB3B-4A018012034B}" type="presOf" srcId="{51695A89-34AD-4D65-889D-EE9F5A063388}" destId="{C0F04165-2E14-4ACE-95E1-15C3466682AB}" srcOrd="0" destOrd="0" presId="urn:microsoft.com/office/officeart/2016/7/layout/BasicLinearProcessNumbered"/>
    <dgm:cxn modelId="{B9E53935-C9FA-43C1-8D28-099B840C0FB5}" srcId="{04B9A54F-E6C5-46D7-97EA-77AB2D200FA2}" destId="{80F8C943-0944-46DD-9EB9-7036CD185F20}" srcOrd="0" destOrd="0" parTransId="{64ADE810-4EAA-4762-9356-8D9A2CBF1CFA}" sibTransId="{51695A89-34AD-4D65-889D-EE9F5A063388}"/>
    <dgm:cxn modelId="{4DCAB48B-7885-423C-AEFB-C40E1EC869C2}" type="presOf" srcId="{BD5AC32E-ABBF-4F6F-9569-2B8C30676937}" destId="{3288CAD2-A456-4268-BB6B-DE9D290A39B1}" srcOrd="1" destOrd="0" presId="urn:microsoft.com/office/officeart/2016/7/layout/BasicLinearProcessNumbered"/>
    <dgm:cxn modelId="{447714AD-B6FF-4B34-A2CF-CCCD864B68C6}" type="presOf" srcId="{80F8C943-0944-46DD-9EB9-7036CD185F20}" destId="{3C84DFB9-0EBC-4374-89F1-8449086FAE20}" srcOrd="0" destOrd="0" presId="urn:microsoft.com/office/officeart/2016/7/layout/BasicLinearProcessNumbered"/>
    <dgm:cxn modelId="{77A69EB0-B315-4315-A9F0-7530CA62E037}" type="presOf" srcId="{BC37BB41-0646-4EAD-A390-29E836EC206B}" destId="{302358E2-E8BB-443F-B7DD-23F13658770A}" srcOrd="0" destOrd="0" presId="urn:microsoft.com/office/officeart/2016/7/layout/BasicLinearProcessNumbered"/>
    <dgm:cxn modelId="{2D68B1B0-76EE-4FEA-A589-AD920B24E982}" type="presOf" srcId="{80F8C943-0944-46DD-9EB9-7036CD185F20}" destId="{E40CEA2D-73AA-4016-B799-716AAC95AB8B}" srcOrd="1" destOrd="0" presId="urn:microsoft.com/office/officeart/2016/7/layout/BasicLinearProcessNumbered"/>
    <dgm:cxn modelId="{9F7E96D2-90EA-45B4-AF8A-248F59493320}" srcId="{04B9A54F-E6C5-46D7-97EA-77AB2D200FA2}" destId="{BD5AC32E-ABBF-4F6F-9569-2B8C30676937}" srcOrd="1" destOrd="0" parTransId="{49CCC0EE-CDA0-452C-98F1-75BAFCE90ACC}" sibTransId="{BC37BB41-0646-4EAD-A390-29E836EC206B}"/>
    <dgm:cxn modelId="{09AC5539-9880-4B1E-A243-CF782EFD7D1B}" type="presParOf" srcId="{B5E7FE44-A557-499F-9417-CEA1FCAD96A7}" destId="{ACF21765-93A1-47CF-8537-6EA03C7570E4}" srcOrd="0" destOrd="0" presId="urn:microsoft.com/office/officeart/2016/7/layout/BasicLinearProcessNumbered"/>
    <dgm:cxn modelId="{6543D41B-8D97-4AA9-8554-DEDB0A40D126}" type="presParOf" srcId="{ACF21765-93A1-47CF-8537-6EA03C7570E4}" destId="{3C84DFB9-0EBC-4374-89F1-8449086FAE20}" srcOrd="0" destOrd="0" presId="urn:microsoft.com/office/officeart/2016/7/layout/BasicLinearProcessNumbered"/>
    <dgm:cxn modelId="{7A4F7FFF-C6A2-4E45-B6C3-B52538A0AC42}" type="presParOf" srcId="{ACF21765-93A1-47CF-8537-6EA03C7570E4}" destId="{C0F04165-2E14-4ACE-95E1-15C3466682AB}" srcOrd="1" destOrd="0" presId="urn:microsoft.com/office/officeart/2016/7/layout/BasicLinearProcessNumbered"/>
    <dgm:cxn modelId="{4765EC72-D027-4818-BBE8-7C15A69487DB}" type="presParOf" srcId="{ACF21765-93A1-47CF-8537-6EA03C7570E4}" destId="{282E8FD2-5081-4623-9524-CD8F6DE8FDB1}" srcOrd="2" destOrd="0" presId="urn:microsoft.com/office/officeart/2016/7/layout/BasicLinearProcessNumbered"/>
    <dgm:cxn modelId="{A8B9045B-A0A7-4FA9-AE20-20C3548C8D17}" type="presParOf" srcId="{ACF21765-93A1-47CF-8537-6EA03C7570E4}" destId="{E40CEA2D-73AA-4016-B799-716AAC95AB8B}" srcOrd="3" destOrd="0" presId="urn:microsoft.com/office/officeart/2016/7/layout/BasicLinearProcessNumbered"/>
    <dgm:cxn modelId="{3776A511-ACA6-4EB1-B578-D8738F5C086F}" type="presParOf" srcId="{B5E7FE44-A557-499F-9417-CEA1FCAD96A7}" destId="{0733AB49-6405-41C6-B800-E996236B21F7}" srcOrd="1" destOrd="0" presId="urn:microsoft.com/office/officeart/2016/7/layout/BasicLinearProcessNumbered"/>
    <dgm:cxn modelId="{8BB4946C-D807-4A35-A82F-2EE4C3C0F83A}" type="presParOf" srcId="{B5E7FE44-A557-499F-9417-CEA1FCAD96A7}" destId="{B1FE3789-53B6-485C-911A-FA76DE2C6281}" srcOrd="2" destOrd="0" presId="urn:microsoft.com/office/officeart/2016/7/layout/BasicLinearProcessNumbered"/>
    <dgm:cxn modelId="{5023874E-C640-42F8-A2CD-7E21621FB0B1}" type="presParOf" srcId="{B1FE3789-53B6-485C-911A-FA76DE2C6281}" destId="{9993DF1D-8572-45F3-B168-5F61744BFBBD}" srcOrd="0" destOrd="0" presId="urn:microsoft.com/office/officeart/2016/7/layout/BasicLinearProcessNumbered"/>
    <dgm:cxn modelId="{B1690DD3-B58B-44AB-A7AC-052A4B736190}" type="presParOf" srcId="{B1FE3789-53B6-485C-911A-FA76DE2C6281}" destId="{302358E2-E8BB-443F-B7DD-23F13658770A}" srcOrd="1" destOrd="0" presId="urn:microsoft.com/office/officeart/2016/7/layout/BasicLinearProcessNumbered"/>
    <dgm:cxn modelId="{C98A37CE-5285-4C89-A4C1-AB0CF5A6CE41}" type="presParOf" srcId="{B1FE3789-53B6-485C-911A-FA76DE2C6281}" destId="{9E2DF9B9-B174-4DA0-9F74-FD9CBBC3AAA8}" srcOrd="2" destOrd="0" presId="urn:microsoft.com/office/officeart/2016/7/layout/BasicLinearProcessNumbered"/>
    <dgm:cxn modelId="{90C93441-B204-4F94-9319-9F9F2FC0CD06}" type="presParOf" srcId="{B1FE3789-53B6-485C-911A-FA76DE2C6281}" destId="{3288CAD2-A456-4268-BB6B-DE9D290A39B1}"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80321-D2CA-4564-BB89-424DD7EB7085}">
      <dsp:nvSpPr>
        <dsp:cNvPr id="0" name=""/>
        <dsp:cNvSpPr/>
      </dsp:nvSpPr>
      <dsp:spPr>
        <a:xfrm>
          <a:off x="1070032" y="556"/>
          <a:ext cx="1139154" cy="1139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83FC8-EF4F-4063-B2A9-0E11096D7A82}">
      <dsp:nvSpPr>
        <dsp:cNvPr id="0" name=""/>
        <dsp:cNvSpPr/>
      </dsp:nvSpPr>
      <dsp:spPr>
        <a:xfrm>
          <a:off x="12245" y="1320002"/>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Imagine you have a book, and you want to summarize each page into a single number that captures its meaning. But instead of just one number, you use a list of numbers, and each number represents a different feature of that page, like the theme, the emotions, or the topics covered. These lists of numbers are called </a:t>
          </a:r>
          <a:r>
            <a:rPr lang="en-US" sz="1400" b="1" kern="1200"/>
            <a:t>embeddings</a:t>
          </a:r>
          <a:r>
            <a:rPr lang="en-US" sz="1400" kern="1200"/>
            <a:t>.</a:t>
          </a:r>
        </a:p>
      </dsp:txBody>
      <dsp:txXfrm>
        <a:off x="12245" y="1320002"/>
        <a:ext cx="3254727" cy="2430000"/>
      </dsp:txXfrm>
    </dsp:sp>
    <dsp:sp modelId="{B2CE40BF-FE70-44B9-BB9E-A3AAEA8D523B}">
      <dsp:nvSpPr>
        <dsp:cNvPr id="0" name=""/>
        <dsp:cNvSpPr/>
      </dsp:nvSpPr>
      <dsp:spPr>
        <a:xfrm>
          <a:off x="12245" y="3833858"/>
          <a:ext cx="3254727" cy="358390"/>
        </a:xfrm>
        <a:prstGeom prst="rect">
          <a:avLst/>
        </a:prstGeom>
        <a:noFill/>
        <a:ln>
          <a:noFill/>
        </a:ln>
        <a:effectLst/>
      </dsp:spPr>
      <dsp:style>
        <a:lnRef idx="0">
          <a:scrgbClr r="0" g="0" b="0"/>
        </a:lnRef>
        <a:fillRef idx="0">
          <a:scrgbClr r="0" g="0" b="0"/>
        </a:fillRef>
        <a:effectRef idx="0">
          <a:scrgbClr r="0" g="0" b="0"/>
        </a:effectRef>
        <a:fontRef idx="minor"/>
      </dsp:style>
    </dsp:sp>
    <dsp:sp modelId="{D357F6E4-2713-4EEE-9EC3-2863C258CF18}">
      <dsp:nvSpPr>
        <dsp:cNvPr id="0" name=""/>
        <dsp:cNvSpPr/>
      </dsp:nvSpPr>
      <dsp:spPr>
        <a:xfrm>
          <a:off x="4894337" y="556"/>
          <a:ext cx="1139154" cy="1139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662F8B-5E39-424B-A706-72DFCF962772}">
      <dsp:nvSpPr>
        <dsp:cNvPr id="0" name=""/>
        <dsp:cNvSpPr/>
      </dsp:nvSpPr>
      <dsp:spPr>
        <a:xfrm>
          <a:off x="3836550" y="1320002"/>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 more detail, embeddings are a way to represent complex information, like words or sentences, in a simpler way using numbers. These numbers are like coordinates that help place words or sentences in a space where similar things are closer together, and different things are farther apart.</a:t>
          </a:r>
        </a:p>
      </dsp:txBody>
      <dsp:txXfrm>
        <a:off x="3836550" y="1320002"/>
        <a:ext cx="3254727" cy="2430000"/>
      </dsp:txXfrm>
    </dsp:sp>
    <dsp:sp modelId="{D4C0E835-2305-4460-8D30-DF7844D3E889}">
      <dsp:nvSpPr>
        <dsp:cNvPr id="0" name=""/>
        <dsp:cNvSpPr/>
      </dsp:nvSpPr>
      <dsp:spPr>
        <a:xfrm>
          <a:off x="3836550" y="3833858"/>
          <a:ext cx="3254727" cy="358390"/>
        </a:xfrm>
        <a:prstGeom prst="rect">
          <a:avLst/>
        </a:prstGeom>
        <a:noFill/>
        <a:ln>
          <a:noFill/>
        </a:ln>
        <a:effectLst/>
      </dsp:spPr>
      <dsp:style>
        <a:lnRef idx="0">
          <a:scrgbClr r="0" g="0" b="0"/>
        </a:lnRef>
        <a:fillRef idx="0">
          <a:scrgbClr r="0" g="0" b="0"/>
        </a:fillRef>
        <a:effectRef idx="0">
          <a:scrgbClr r="0" g="0" b="0"/>
        </a:effectRef>
        <a:fontRef idx="minor"/>
      </dsp:style>
    </dsp:sp>
    <dsp:sp modelId="{B3B222E5-984C-4F84-A6AF-DBDAD7815056}">
      <dsp:nvSpPr>
        <dsp:cNvPr id="0" name=""/>
        <dsp:cNvSpPr/>
      </dsp:nvSpPr>
      <dsp:spPr>
        <a:xfrm>
          <a:off x="8774916" y="177265"/>
          <a:ext cx="1139154" cy="1139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3D2159-16C9-4C66-9C94-8F229D02EB4B}">
      <dsp:nvSpPr>
        <dsp:cNvPr id="0" name=""/>
        <dsp:cNvSpPr/>
      </dsp:nvSpPr>
      <dsp:spPr>
        <a:xfrm>
          <a:off x="7673093" y="1316426"/>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For example:</a:t>
          </a:r>
        </a:p>
      </dsp:txBody>
      <dsp:txXfrm>
        <a:off x="7673093" y="1316426"/>
        <a:ext cx="3254727" cy="2430000"/>
      </dsp:txXfrm>
    </dsp:sp>
    <dsp:sp modelId="{83080C47-E66D-4664-AB46-89FD6F9499F6}">
      <dsp:nvSpPr>
        <dsp:cNvPr id="0" name=""/>
        <dsp:cNvSpPr/>
      </dsp:nvSpPr>
      <dsp:spPr>
        <a:xfrm>
          <a:off x="7516833" y="1595048"/>
          <a:ext cx="3254727" cy="1999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 words "cat" and "dog" might be close together in the space because they’re both animals and pets.</a:t>
          </a:r>
        </a:p>
        <a:p>
          <a:pPr marL="0" lvl="0" indent="0" algn="ctr" defTabSz="488950">
            <a:lnSpc>
              <a:spcPct val="90000"/>
            </a:lnSpc>
            <a:spcBef>
              <a:spcPct val="0"/>
            </a:spcBef>
            <a:spcAft>
              <a:spcPct val="35000"/>
            </a:spcAft>
            <a:buNone/>
          </a:pPr>
          <a:r>
            <a:rPr lang="en-US" sz="1100" kern="1200"/>
            <a:t>The word "car" would be farther away from "cat" because they have different meanings.</a:t>
          </a:r>
        </a:p>
      </dsp:txBody>
      <dsp:txXfrm>
        <a:off x="7516833" y="1595048"/>
        <a:ext cx="3254727" cy="1999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84DFB9-0EBC-4374-89F1-8449086FAE20}">
      <dsp:nvSpPr>
        <dsp:cNvPr id="0" name=""/>
        <dsp:cNvSpPr/>
      </dsp:nvSpPr>
      <dsp:spPr>
        <a:xfrm>
          <a:off x="1283" y="0"/>
          <a:ext cx="5006206" cy="4351338"/>
        </a:xfrm>
        <a:prstGeom prst="rect">
          <a:avLst/>
        </a:prstGeom>
        <a:solidFill>
          <a:schemeClr val="accent5">
            <a:tint val="40000"/>
            <a:alpha val="90000"/>
            <a:hueOff val="0"/>
            <a:satOff val="0"/>
            <a:lumOff val="0"/>
            <a:alphaOff val="0"/>
          </a:schemeClr>
        </a:solidFill>
        <a:ln w="1270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622300">
            <a:lnSpc>
              <a:spcPct val="90000"/>
            </a:lnSpc>
            <a:spcBef>
              <a:spcPct val="0"/>
            </a:spcBef>
            <a:spcAft>
              <a:spcPct val="35000"/>
            </a:spcAft>
            <a:buNone/>
          </a:pPr>
          <a:r>
            <a:rPr lang="en-US" sz="1400" kern="1200"/>
            <a:t>Using embeddings in RAG systems significantly enhances the retrieval process by enabling semantic search, improving accuracy, and ensuring that the generation component has access to the most relevant information. This results in more accurate, contextually appropriate, and user-satisfying outputs.</a:t>
          </a:r>
        </a:p>
      </dsp:txBody>
      <dsp:txXfrm>
        <a:off x="1283" y="1653508"/>
        <a:ext cx="5006206" cy="2610802"/>
      </dsp:txXfrm>
    </dsp:sp>
    <dsp:sp modelId="{C0F04165-2E14-4ACE-95E1-15C3466682AB}">
      <dsp:nvSpPr>
        <dsp:cNvPr id="0" name=""/>
        <dsp:cNvSpPr/>
      </dsp:nvSpPr>
      <dsp:spPr>
        <a:xfrm>
          <a:off x="1851685" y="435133"/>
          <a:ext cx="1305401" cy="1305401"/>
        </a:xfrm>
        <a:prstGeom prst="ellips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2042857" y="626305"/>
        <a:ext cx="923057" cy="923057"/>
      </dsp:txXfrm>
    </dsp:sp>
    <dsp:sp modelId="{282E8FD2-5081-4623-9524-CD8F6DE8FDB1}">
      <dsp:nvSpPr>
        <dsp:cNvPr id="0" name=""/>
        <dsp:cNvSpPr/>
      </dsp:nvSpPr>
      <dsp:spPr>
        <a:xfrm>
          <a:off x="1283" y="4351266"/>
          <a:ext cx="5006206" cy="72"/>
        </a:xfrm>
        <a:prstGeom prst="rect">
          <a:avLst/>
        </a:prstGeom>
        <a:solidFill>
          <a:schemeClr val="accent5">
            <a:hueOff val="-2252848"/>
            <a:satOff val="-5806"/>
            <a:lumOff val="-3922"/>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93DF1D-8572-45F3-B168-5F61744BFBBD}">
      <dsp:nvSpPr>
        <dsp:cNvPr id="0" name=""/>
        <dsp:cNvSpPr/>
      </dsp:nvSpPr>
      <dsp:spPr>
        <a:xfrm>
          <a:off x="5508110" y="0"/>
          <a:ext cx="5006206" cy="4351338"/>
        </a:xfrm>
        <a:prstGeom prst="rect">
          <a:avLst/>
        </a:prstGeom>
        <a:solidFill>
          <a:schemeClr val="accent5">
            <a:tint val="40000"/>
            <a:alpha val="90000"/>
            <a:hueOff val="-6739762"/>
            <a:satOff val="-22832"/>
            <a:lumOff val="-2928"/>
            <a:alphaOff val="0"/>
          </a:schemeClr>
        </a:solidFill>
        <a:ln w="12700" cap="flat" cmpd="sng" algn="ctr">
          <a:solidFill>
            <a:schemeClr val="accent5">
              <a:tint val="40000"/>
              <a:alpha val="90000"/>
              <a:hueOff val="-6739762"/>
              <a:satOff val="-22832"/>
              <a:lumOff val="-29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90303" tIns="330200" rIns="390303" bIns="330200" numCol="1" spcCol="1270" anchor="t" anchorCtr="0">
          <a:noAutofit/>
        </a:bodyPr>
        <a:lstStyle/>
        <a:p>
          <a:pPr marL="0" lvl="0" indent="0" algn="l" defTabSz="622300">
            <a:lnSpc>
              <a:spcPct val="90000"/>
            </a:lnSpc>
            <a:spcBef>
              <a:spcPct val="0"/>
            </a:spcBef>
            <a:spcAft>
              <a:spcPct val="35000"/>
            </a:spcAft>
            <a:buNone/>
          </a:pPr>
          <a:r>
            <a:rPr lang="en-US" sz="1400" kern="1200"/>
            <a:t>By leveraging embeddings, RAG systems can move beyond the limitations of traditional keyword-based retrieval, handling complex queries, and providing high-quality responses that align closely with user intent. This makes embeddings a critical component in the development of advanced, efficient, and effective RAG systems.</a:t>
          </a:r>
        </a:p>
      </dsp:txBody>
      <dsp:txXfrm>
        <a:off x="5508110" y="1653508"/>
        <a:ext cx="5006206" cy="2610802"/>
      </dsp:txXfrm>
    </dsp:sp>
    <dsp:sp modelId="{302358E2-E8BB-443F-B7DD-23F13658770A}">
      <dsp:nvSpPr>
        <dsp:cNvPr id="0" name=""/>
        <dsp:cNvSpPr/>
      </dsp:nvSpPr>
      <dsp:spPr>
        <a:xfrm>
          <a:off x="7358512" y="435133"/>
          <a:ext cx="1305401" cy="1305401"/>
        </a:xfrm>
        <a:prstGeom prst="ellipse">
          <a:avLst/>
        </a:prstGeom>
        <a:solidFill>
          <a:schemeClr val="accent5">
            <a:hueOff val="-4505695"/>
            <a:satOff val="-11613"/>
            <a:lumOff val="-7843"/>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774" tIns="12700" rIns="101774"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7549684" y="626305"/>
        <a:ext cx="923057" cy="923057"/>
      </dsp:txXfrm>
    </dsp:sp>
    <dsp:sp modelId="{9E2DF9B9-B174-4DA0-9F74-FD9CBBC3AAA8}">
      <dsp:nvSpPr>
        <dsp:cNvPr id="0" name=""/>
        <dsp:cNvSpPr/>
      </dsp:nvSpPr>
      <dsp:spPr>
        <a:xfrm>
          <a:off x="5508110" y="4351266"/>
          <a:ext cx="5006206" cy="72"/>
        </a:xfrm>
        <a:prstGeom prst="rect">
          <a:avLst/>
        </a:prstGeom>
        <a:solidFill>
          <a:schemeClr val="accent5">
            <a:hueOff val="-6758543"/>
            <a:satOff val="-17419"/>
            <a:lumOff val="-11765"/>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198F-CA60-A373-6B04-E037ECBE9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ABB065-DF04-4A8F-AFEF-32668D13E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8EB05E-F3A7-D30C-9BBE-5E53F2269C4D}"/>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4F059320-7993-0508-6C61-2B4891F88E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8F7F8-D836-BA9B-7A9B-9E1AABD4CE5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688233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6816-AACF-44FD-F9E0-3AB812FC1B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80DDDA-A6D3-99CE-24BD-72DDAEA873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7A06F2-1330-C3E7-2807-E5061F6C484C}"/>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2EDE99AB-32B0-543C-7C86-295A13EDD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323696-F687-3AF6-1D6B-6453D471A17D}"/>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42142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3E8D-ABFD-5507-E750-8241457A7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7ADD62-F122-ABE9-433D-29CC6048A5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BE018-C8AF-1263-5846-FFE71B71DEC1}"/>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F1CA8C77-4745-E026-C99F-86284A8BB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FC4341-F94E-5A44-A718-5FEA23041F28}"/>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0580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24F1-6AA4-C25D-F673-F75197CCA2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EE011E-0C6B-0270-FFB4-B21CC7AE96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72D45D-6501-90B8-42A2-5AB544B4A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9ACFD9-5800-925C-AC9A-39AEC40C919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FC4C757D-2503-5806-BA02-BCBF78C43F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D6BC2D-4948-EE73-7ABF-18CF11A032DE}"/>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946602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7D07-6DDB-9E4D-964E-F41590D870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4CDA0A-1D2E-764D-5994-11DDCDB6A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05260-F045-D4E6-F6C1-70F7D6EBCE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6F0E93-9072-7EAA-8CF5-A97EA87C5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7F575F-015D-633A-325C-2639C107E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A418D4-4F13-D20F-C44C-12BFD9B4EDB7}"/>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8" name="Footer Placeholder 7">
            <a:extLst>
              <a:ext uri="{FF2B5EF4-FFF2-40B4-BE49-F238E27FC236}">
                <a16:creationId xmlns:a16="http://schemas.microsoft.com/office/drawing/2014/main" id="{8568EAD7-69E8-4DE9-4D07-D32BEBC09C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23FB38-3AB1-A534-81CB-1AA2A65EC814}"/>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893604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9CA7-B5EE-8FF9-9E35-D1FE495F1F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6C9378-D274-02AA-2BC4-C99B631C4F8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4" name="Footer Placeholder 3">
            <a:extLst>
              <a:ext uri="{FF2B5EF4-FFF2-40B4-BE49-F238E27FC236}">
                <a16:creationId xmlns:a16="http://schemas.microsoft.com/office/drawing/2014/main" id="{2F49B78A-4BDC-278D-3CD3-3EAA233D8E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BDD629-9B5E-A604-61CD-FC332D1F3083}"/>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843701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21C8B-3E4D-1127-921B-050361073205}"/>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3" name="Footer Placeholder 2">
            <a:extLst>
              <a:ext uri="{FF2B5EF4-FFF2-40B4-BE49-F238E27FC236}">
                <a16:creationId xmlns:a16="http://schemas.microsoft.com/office/drawing/2014/main" id="{89190821-95A4-85F3-33F9-D54402DEF7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062CBF-3F8F-239E-BB63-D3C97F6E084C}"/>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534761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B35B-6A52-831B-E8F5-B940B832F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43D407-A9BC-212E-B9B4-EF9F3A8B7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9C95C8-C455-6783-6DF2-AAECC4BD3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F9F924-1911-0430-BD70-3D591A233636}"/>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0E489002-0012-4FE6-2AD9-8206A64706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5AD09C-9A8B-6105-D250-CC4E45B72E4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592366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E6A2-F280-F088-2205-7604AC46E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11DCB4-CA09-2511-DD99-03C8C225D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8973D8-D777-558B-6670-7D66B09B0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B899B4-141B-0BEA-0C99-D8DC9BB4188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0B968C86-B908-15F9-B39B-7C6B2A9CFF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8BF8A4-6313-8877-E1D0-F324F1D85047}"/>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4957496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C89B-88CF-0C78-B705-6C880CD667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1C3321-0A38-B2F6-4D8D-8377A39AC3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E2E55A-DAE2-0066-FAE1-108F78587B4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191BD03B-A75E-317F-E102-33785D668A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FF8395-788B-F88A-96CF-976623BFA292}"/>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019325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77B2B-CAC4-7A7D-BB53-55D7A970E9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01A034-9988-6428-9427-1E67B4D10E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CCC2F6-6F13-1ED9-BD8B-88FAD619AA8D}"/>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874E09A1-8F59-5222-94D7-7CECEC1FA2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8C1CD-D6C7-3094-43F2-32D284DC867B}"/>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861244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9"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15060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9"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872557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218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263692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85612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6360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33360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26252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31409444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8623048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177706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1331504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887888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70189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417628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3236993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4400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86812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22194437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22211487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2461235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30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3282990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3780281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67874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616657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324907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7997306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1660386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674625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8167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10/3/2024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C663C-AFA5-3D8C-753C-5B61C1323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5E9B42-1BA6-32B9-0144-744D76669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A743AA-5B49-F248-718F-C2B0AC362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9CB5A00A-0E9F-012B-225C-523F4A904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940F49F-107B-A02F-6442-D25560E9F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2F3CAB-5125-43F4-BF47-AA8443207DCF}" type="slidenum">
              <a:rPr lang="en-IN" smtClean="0"/>
              <a:t>‹#›</a:t>
            </a:fld>
            <a:endParaRPr lang="en-IN"/>
          </a:p>
        </p:txBody>
      </p:sp>
    </p:spTree>
    <p:extLst>
      <p:ext uri="{BB962C8B-B14F-4D97-AF65-F5344CB8AC3E}">
        <p14:creationId xmlns:p14="http://schemas.microsoft.com/office/powerpoint/2010/main" val="3011533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25698353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hyperlink" Target="https://fuelcycle.com/blog/the-3-most-common-observation-research-methods/#:~:text=When%20it%20comes%20to%20observational,of%20each%20type%20of%20observation." TargetMode="External"/><Relationship Id="rId2" Type="http://schemas.openxmlformats.org/officeDocument/2006/relationships/slideLayout" Target="../slideLayouts/slideLayout24.xml"/><Relationship Id="rId1" Type="http://schemas.openxmlformats.org/officeDocument/2006/relationships/tags" Target="../tags/tag4.xml"/><Relationship Id="rId6" Type="http://schemas.openxmlformats.org/officeDocument/2006/relationships/hyperlink" Target="https://www.nia.nih.gov/research/blog/2023/06/understanding-value-secondary-research-data#:~:text=Secondary%20research%20uses%20existing%20data,used%20in%20secondary%20genomic%20research." TargetMode="External"/><Relationship Id="rId5" Type="http://schemas.openxmlformats.org/officeDocument/2006/relationships/hyperlink" Target="https://forms.app/en/blog/experimental-research" TargetMode="External"/><Relationship Id="rId4" Type="http://schemas.openxmlformats.org/officeDocument/2006/relationships/hyperlink" Target="surveymonkey.com"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python.langchain.com/docs/integrations/text_embedding/" TargetMode="External"/><Relationship Id="rId2" Type="http://schemas.openxmlformats.org/officeDocument/2006/relationships/hyperlink" Target="https://python.langchain.com/docs/integrations/document_loaders/" TargetMode="External"/><Relationship Id="rId1" Type="http://schemas.openxmlformats.org/officeDocument/2006/relationships/slideLayout" Target="../slideLayouts/slideLayout44.xml"/><Relationship Id="rId4" Type="http://schemas.openxmlformats.org/officeDocument/2006/relationships/hyperlink" Target="https://python.langchain.com/docs/integrations/vectorstores/" TargetMode="Externa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7.jpeg"/><Relationship Id="rId1" Type="http://schemas.openxmlformats.org/officeDocument/2006/relationships/slideLayout" Target="../slideLayouts/slideLayout4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44.xml"/><Relationship Id="rId1" Type="http://schemas.openxmlformats.org/officeDocument/2006/relationships/tags" Target="../tags/tag1.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slideLayout" Target="../slideLayouts/slideLayout44.xml"/><Relationship Id="rId1" Type="http://schemas.openxmlformats.org/officeDocument/2006/relationships/tags" Target="../tags/tag2.xml"/><Relationship Id="rId6" Type="http://schemas.openxmlformats.org/officeDocument/2006/relationships/image" Target="../media/image26.sv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hyperlink" Target="https://www.ibm.com/topics/api" TargetMode="External"/><Relationship Id="rId7" Type="http://schemas.openxmlformats.org/officeDocument/2006/relationships/hyperlink" Target="https://www.kaggle.com/discussions/general/236180" TargetMode="External"/><Relationship Id="rId2" Type="http://schemas.openxmlformats.org/officeDocument/2006/relationships/slideLayout" Target="../slideLayouts/slideLayout24.xml"/><Relationship Id="rId1" Type="http://schemas.openxmlformats.org/officeDocument/2006/relationships/tags" Target="../tags/tag3.xml"/><Relationship Id="rId6" Type="http://schemas.openxmlformats.org/officeDocument/2006/relationships/hyperlink" Target="https://youtu.be/gRLHr664tXA?si=lu-mtdNsBTZdIvJf" TargetMode="External"/><Relationship Id="rId5" Type="http://schemas.openxmlformats.org/officeDocument/2006/relationships/hyperlink" Target="https://pypi.org/project/Wikipedia-API/" TargetMode="External"/><Relationship Id="rId4" Type="http://schemas.openxmlformats.org/officeDocument/2006/relationships/hyperlink" Target="https://www.w3schools.com/mysql/default.as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Data Ingestion</a:t>
            </a:r>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IBM Plex Sans" panose="020B0503050203000203" pitchFamily="34" charset="0"/>
              </a:rPr>
              <a:t>Data Collection Techniques</a:t>
            </a:r>
            <a:endParaRPr lang="en-IN" sz="3000" dirty="0">
              <a:latin typeface="IBM Plex Sans" panose="020B0503050203000203" pitchFamily="34" charset="0"/>
            </a:endParaRPr>
          </a:p>
        </p:txBody>
      </p:sp>
      <p:sp>
        <p:nvSpPr>
          <p:cNvPr id="2" name="TextBox 1">
            <a:extLst>
              <a:ext uri="{FF2B5EF4-FFF2-40B4-BE49-F238E27FC236}">
                <a16:creationId xmlns:a16="http://schemas.microsoft.com/office/drawing/2014/main" id="{04FAA0AF-34C4-2A04-6D35-3E7F65D91CC9}"/>
              </a:ext>
            </a:extLst>
          </p:cNvPr>
          <p:cNvSpPr txBox="1"/>
          <p:nvPr/>
        </p:nvSpPr>
        <p:spPr>
          <a:xfrm>
            <a:off x="2623566" y="1767040"/>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Surveys and Questionnaires</a:t>
            </a:r>
          </a:p>
        </p:txBody>
      </p:sp>
      <p:sp>
        <p:nvSpPr>
          <p:cNvPr id="4" name="TextBox 3">
            <a:extLst>
              <a:ext uri="{FF2B5EF4-FFF2-40B4-BE49-F238E27FC236}">
                <a16:creationId xmlns:a16="http://schemas.microsoft.com/office/drawing/2014/main" id="{5F43768E-50D3-7B43-D05B-8FB0735D92E0}"/>
              </a:ext>
            </a:extLst>
          </p:cNvPr>
          <p:cNvSpPr txBox="1"/>
          <p:nvPr/>
        </p:nvSpPr>
        <p:spPr>
          <a:xfrm>
            <a:off x="4858512" y="1783665"/>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Observational Methods</a:t>
            </a:r>
          </a:p>
        </p:txBody>
      </p:sp>
      <p:sp>
        <p:nvSpPr>
          <p:cNvPr id="6" name="TextBox 5">
            <a:extLst>
              <a:ext uri="{FF2B5EF4-FFF2-40B4-BE49-F238E27FC236}">
                <a16:creationId xmlns:a16="http://schemas.microsoft.com/office/drawing/2014/main" id="{B12ACF8B-C3BD-7507-8F72-6119CC4CF6DC}"/>
              </a:ext>
            </a:extLst>
          </p:cNvPr>
          <p:cNvSpPr txBox="1"/>
          <p:nvPr/>
        </p:nvSpPr>
        <p:spPr>
          <a:xfrm>
            <a:off x="7309104" y="178366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Experiments</a:t>
            </a:r>
          </a:p>
        </p:txBody>
      </p:sp>
      <p:sp>
        <p:nvSpPr>
          <p:cNvPr id="7" name="TextBox 6">
            <a:extLst>
              <a:ext uri="{FF2B5EF4-FFF2-40B4-BE49-F238E27FC236}">
                <a16:creationId xmlns:a16="http://schemas.microsoft.com/office/drawing/2014/main" id="{30B87F79-4910-6D60-B44A-1A8D633235DA}"/>
              </a:ext>
            </a:extLst>
          </p:cNvPr>
          <p:cNvSpPr txBox="1"/>
          <p:nvPr/>
        </p:nvSpPr>
        <p:spPr>
          <a:xfrm>
            <a:off x="9328404" y="1812175"/>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Secondary Data Sources</a:t>
            </a:r>
          </a:p>
        </p:txBody>
      </p:sp>
      <p:cxnSp>
        <p:nvCxnSpPr>
          <p:cNvPr id="12" name="Straight Connector 11">
            <a:extLst>
              <a:ext uri="{FF2B5EF4-FFF2-40B4-BE49-F238E27FC236}">
                <a16:creationId xmlns:a16="http://schemas.microsoft.com/office/drawing/2014/main" id="{640BEF11-1B15-ABDD-90D6-566CF520B226}"/>
              </a:ext>
            </a:extLst>
          </p:cNvPr>
          <p:cNvCxnSpPr/>
          <p:nvPr/>
        </p:nvCxnSpPr>
        <p:spPr>
          <a:xfrm>
            <a:off x="2623566" y="28928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9C74AD-A0E0-37CF-CDDC-DB79C1EB6C5C}"/>
              </a:ext>
            </a:extLst>
          </p:cNvPr>
          <p:cNvCxnSpPr/>
          <p:nvPr/>
        </p:nvCxnSpPr>
        <p:spPr>
          <a:xfrm>
            <a:off x="2623565" y="42517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7D22952-DAB4-9464-A0F2-C248BB15CE02}"/>
              </a:ext>
            </a:extLst>
          </p:cNvPr>
          <p:cNvCxnSpPr/>
          <p:nvPr/>
        </p:nvCxnSpPr>
        <p:spPr>
          <a:xfrm>
            <a:off x="2623564" y="5610629"/>
            <a:ext cx="8448987"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FCCAD5B-7F93-BD2F-A2EE-AC71908328B7}"/>
              </a:ext>
            </a:extLst>
          </p:cNvPr>
          <p:cNvSpPr txBox="1"/>
          <p:nvPr/>
        </p:nvSpPr>
        <p:spPr>
          <a:xfrm>
            <a:off x="896366" y="3319503"/>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Examples</a:t>
            </a:r>
          </a:p>
        </p:txBody>
      </p:sp>
      <p:sp>
        <p:nvSpPr>
          <p:cNvPr id="16" name="TextBox 15">
            <a:extLst>
              <a:ext uri="{FF2B5EF4-FFF2-40B4-BE49-F238E27FC236}">
                <a16:creationId xmlns:a16="http://schemas.microsoft.com/office/drawing/2014/main" id="{2D5759E0-F939-35D3-6147-913FB919F367}"/>
              </a:ext>
            </a:extLst>
          </p:cNvPr>
          <p:cNvSpPr txBox="1"/>
          <p:nvPr/>
        </p:nvSpPr>
        <p:spPr>
          <a:xfrm>
            <a:off x="896365" y="4784751"/>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References</a:t>
            </a:r>
          </a:p>
        </p:txBody>
      </p:sp>
      <p:sp>
        <p:nvSpPr>
          <p:cNvPr id="18" name="TextBox 17">
            <a:extLst>
              <a:ext uri="{FF2B5EF4-FFF2-40B4-BE49-F238E27FC236}">
                <a16:creationId xmlns:a16="http://schemas.microsoft.com/office/drawing/2014/main" id="{4EA2EE1C-B9FB-EC19-6C6C-1298CE9DE9C1}"/>
              </a:ext>
            </a:extLst>
          </p:cNvPr>
          <p:cNvSpPr txBox="1"/>
          <p:nvPr/>
        </p:nvSpPr>
        <p:spPr>
          <a:xfrm>
            <a:off x="4762500" y="4773748"/>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Observational Research Methods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48C9C42C-6E53-D29D-A7A9-E8AEA565B8E5}"/>
              </a:ext>
            </a:extLst>
          </p:cNvPr>
          <p:cNvSpPr txBox="1"/>
          <p:nvPr/>
        </p:nvSpPr>
        <p:spPr>
          <a:xfrm>
            <a:off x="2623564" y="3078664"/>
            <a:ext cx="201193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SurveyMonkey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Qualtrics Survey Software</a:t>
            </a:r>
          </a:p>
        </p:txBody>
      </p:sp>
      <p:sp>
        <p:nvSpPr>
          <p:cNvPr id="20" name="TextBox 19">
            <a:extLst>
              <a:ext uri="{FF2B5EF4-FFF2-40B4-BE49-F238E27FC236}">
                <a16:creationId xmlns:a16="http://schemas.microsoft.com/office/drawing/2014/main" id="{E27A6376-38F3-DA1B-8F40-DE17F83FC771}"/>
              </a:ext>
            </a:extLst>
          </p:cNvPr>
          <p:cNvSpPr txBox="1"/>
          <p:nvPr/>
        </p:nvSpPr>
        <p:spPr>
          <a:xfrm>
            <a:off x="2623564" y="4773747"/>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4" action="ppaction://hlinkfile"/>
              </a:rPr>
              <a:t>SurveyMonkey</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4C02FECA-AFCB-807C-644A-53C207BB3218}"/>
              </a:ext>
            </a:extLst>
          </p:cNvPr>
          <p:cNvSpPr txBox="1"/>
          <p:nvPr/>
        </p:nvSpPr>
        <p:spPr>
          <a:xfrm>
            <a:off x="4762500" y="2911654"/>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Behavioral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User Experience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Field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Ecological research</a:t>
            </a:r>
          </a:p>
        </p:txBody>
      </p:sp>
      <p:sp>
        <p:nvSpPr>
          <p:cNvPr id="23" name="TextBox 22">
            <a:extLst>
              <a:ext uri="{FF2B5EF4-FFF2-40B4-BE49-F238E27FC236}">
                <a16:creationId xmlns:a16="http://schemas.microsoft.com/office/drawing/2014/main" id="{6052645C-E8B4-0449-B1B3-7F3BC9E6C48C}"/>
              </a:ext>
            </a:extLst>
          </p:cNvPr>
          <p:cNvSpPr txBox="1"/>
          <p:nvPr/>
        </p:nvSpPr>
        <p:spPr>
          <a:xfrm>
            <a:off x="7316468" y="2901240"/>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Clinical trials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Psychological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Educational interventions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Product testing</a:t>
            </a:r>
          </a:p>
        </p:txBody>
      </p:sp>
      <p:sp>
        <p:nvSpPr>
          <p:cNvPr id="26" name="TextBox 25">
            <a:extLst>
              <a:ext uri="{FF2B5EF4-FFF2-40B4-BE49-F238E27FC236}">
                <a16:creationId xmlns:a16="http://schemas.microsoft.com/office/drawing/2014/main" id="{F63CEFF3-DC91-B823-C90E-4C770EB887E6}"/>
              </a:ext>
            </a:extLst>
          </p:cNvPr>
          <p:cNvSpPr txBox="1"/>
          <p:nvPr/>
        </p:nvSpPr>
        <p:spPr>
          <a:xfrm>
            <a:off x="7218732" y="4773747"/>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5"/>
              </a:rPr>
              <a:t>Experimental Research Methods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C08B9824-8363-AD90-5290-F15451CF7CFC}"/>
              </a:ext>
            </a:extLst>
          </p:cNvPr>
          <p:cNvSpPr txBox="1"/>
          <p:nvPr/>
        </p:nvSpPr>
        <p:spPr>
          <a:xfrm>
            <a:off x="9283698" y="2889683"/>
            <a:ext cx="201193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Economic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Demographic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Meta-analysis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Policy research</a:t>
            </a:r>
          </a:p>
        </p:txBody>
      </p:sp>
      <p:sp>
        <p:nvSpPr>
          <p:cNvPr id="28" name="TextBox 27">
            <a:extLst>
              <a:ext uri="{FF2B5EF4-FFF2-40B4-BE49-F238E27FC236}">
                <a16:creationId xmlns:a16="http://schemas.microsoft.com/office/drawing/2014/main" id="{7F37BCBF-853F-F273-E4F0-1558D44A1CB1}"/>
              </a:ext>
            </a:extLst>
          </p:cNvPr>
          <p:cNvSpPr txBox="1"/>
          <p:nvPr/>
        </p:nvSpPr>
        <p:spPr>
          <a:xfrm>
            <a:off x="9357668" y="4773747"/>
            <a:ext cx="16256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NIH Need for Secondary Research</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custDataLst>
      <p:tags r:id="rId1"/>
    </p:custDataLst>
    <p:extLst>
      <p:ext uri="{BB962C8B-B14F-4D97-AF65-F5344CB8AC3E}">
        <p14:creationId xmlns:p14="http://schemas.microsoft.com/office/powerpoint/2010/main" val="34695443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F11D87-5EC8-9361-7B82-9E55DEEB4A57}"/>
              </a:ext>
            </a:extLst>
          </p:cNvPr>
          <p:cNvSpPr>
            <a:spLocks noGrp="1"/>
          </p:cNvSpPr>
          <p:nvPr>
            <p:ph type="title"/>
          </p:nvPr>
        </p:nvSpPr>
        <p:spPr/>
        <p:txBody>
          <a:bodyPr/>
          <a:lstStyle/>
          <a:p>
            <a:r>
              <a:rPr lang="en-US" dirty="0"/>
              <a:t>LangChain Framework for Data Ingestion</a:t>
            </a:r>
          </a:p>
        </p:txBody>
      </p:sp>
      <p:sp>
        <p:nvSpPr>
          <p:cNvPr id="2" name="Text Placeholder 1">
            <a:extLst>
              <a:ext uri="{FF2B5EF4-FFF2-40B4-BE49-F238E27FC236}">
                <a16:creationId xmlns:a16="http://schemas.microsoft.com/office/drawing/2014/main" id="{AC417025-4FF5-6215-E7FD-9F69BE1C09C7}"/>
              </a:ext>
            </a:extLst>
          </p:cNvPr>
          <p:cNvSpPr>
            <a:spLocks noGrp="1"/>
          </p:cNvSpPr>
          <p:nvPr>
            <p:ph idx="1"/>
          </p:nvPr>
        </p:nvSpPr>
        <p:spPr/>
        <p:txBody>
          <a:bodyPr/>
          <a:lstStyle/>
          <a:p>
            <a:r>
              <a:rPr lang="en-US" dirty="0">
                <a:hlinkClick r:id="rId2">
                  <a:extLst>
                    <a:ext uri="{A12FA001-AC4F-418D-AE19-62706E023703}">
                      <ahyp:hlinkClr xmlns:ahyp="http://schemas.microsoft.com/office/drawing/2018/hyperlinkcolor" val="tx"/>
                    </a:ext>
                  </a:extLst>
                </a:hlinkClick>
              </a:rPr>
              <a:t>LangChain Document Loaders</a:t>
            </a:r>
            <a:endParaRPr lang="en-US" dirty="0"/>
          </a:p>
          <a:p>
            <a:endParaRPr lang="en-US" dirty="0"/>
          </a:p>
        </p:txBody>
      </p:sp>
      <p:sp>
        <p:nvSpPr>
          <p:cNvPr id="3" name="Text Placeholder 2">
            <a:extLst>
              <a:ext uri="{FF2B5EF4-FFF2-40B4-BE49-F238E27FC236}">
                <a16:creationId xmlns:a16="http://schemas.microsoft.com/office/drawing/2014/main" id="{C3FB254D-4865-0394-FA1C-443534B0FC1A}"/>
              </a:ext>
            </a:extLst>
          </p:cNvPr>
          <p:cNvSpPr>
            <a:spLocks noGrp="1"/>
          </p:cNvSpPr>
          <p:nvPr>
            <p:ph type="body" sz="quarter" idx="4294967295"/>
          </p:nvPr>
        </p:nvSpPr>
        <p:spPr>
          <a:xfrm>
            <a:off x="457200" y="1868146"/>
            <a:ext cx="4440237" cy="1084262"/>
          </a:xfrm>
        </p:spPr>
        <p:txBody>
          <a:bodyPr/>
          <a:lstStyle/>
          <a:p>
            <a:r>
              <a:rPr lang="en-US" dirty="0">
                <a:hlinkClick r:id="rId3">
                  <a:extLst>
                    <a:ext uri="{A12FA001-AC4F-418D-AE19-62706E023703}">
                      <ahyp:hlinkClr xmlns:ahyp="http://schemas.microsoft.com/office/drawing/2018/hyperlinkcolor" val="tx"/>
                    </a:ext>
                  </a:extLst>
                </a:hlinkClick>
              </a:rPr>
              <a:t>LangChain Embedding Models</a:t>
            </a:r>
            <a:endParaRPr lang="en-US" dirty="0"/>
          </a:p>
          <a:p>
            <a:endParaRPr lang="en-US" dirty="0"/>
          </a:p>
        </p:txBody>
      </p:sp>
      <p:sp>
        <p:nvSpPr>
          <p:cNvPr id="4" name="Text Placeholder 3">
            <a:extLst>
              <a:ext uri="{FF2B5EF4-FFF2-40B4-BE49-F238E27FC236}">
                <a16:creationId xmlns:a16="http://schemas.microsoft.com/office/drawing/2014/main" id="{BB3580E4-1EAF-4ABC-9104-732639190018}"/>
              </a:ext>
            </a:extLst>
          </p:cNvPr>
          <p:cNvSpPr>
            <a:spLocks noGrp="1"/>
          </p:cNvSpPr>
          <p:nvPr>
            <p:ph type="body" sz="quarter" idx="4294967295"/>
          </p:nvPr>
        </p:nvSpPr>
        <p:spPr>
          <a:xfrm>
            <a:off x="445939" y="2558926"/>
            <a:ext cx="4440237" cy="1084262"/>
          </a:xfrm>
        </p:spPr>
        <p:txBody>
          <a:bodyPr/>
          <a:lstStyle/>
          <a:p>
            <a:r>
              <a:rPr lang="en-US" dirty="0">
                <a:hlinkClick r:id="rId4">
                  <a:extLst>
                    <a:ext uri="{A12FA001-AC4F-418D-AE19-62706E023703}">
                      <ahyp:hlinkClr xmlns:ahyp="http://schemas.microsoft.com/office/drawing/2018/hyperlinkcolor" val="tx"/>
                    </a:ext>
                  </a:extLst>
                </a:hlinkClick>
              </a:rPr>
              <a:t>LangChain </a:t>
            </a:r>
            <a:r>
              <a:rPr lang="en-US" dirty="0" err="1">
                <a:hlinkClick r:id="rId4">
                  <a:extLst>
                    <a:ext uri="{A12FA001-AC4F-418D-AE19-62706E023703}">
                      <ahyp:hlinkClr xmlns:ahyp="http://schemas.microsoft.com/office/drawing/2018/hyperlinkcolor" val="tx"/>
                    </a:ext>
                  </a:extLst>
                </a:hlinkClick>
              </a:rPr>
              <a:t>Vectorstores</a:t>
            </a:r>
            <a:endParaRPr lang="en-US" dirty="0"/>
          </a:p>
          <a:p>
            <a:endParaRPr lang="en-US" dirty="0"/>
          </a:p>
        </p:txBody>
      </p:sp>
    </p:spTree>
    <p:extLst>
      <p:ext uri="{BB962C8B-B14F-4D97-AF65-F5344CB8AC3E}">
        <p14:creationId xmlns:p14="http://schemas.microsoft.com/office/powerpoint/2010/main" val="1911266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Embeddings</a:t>
            </a:r>
          </a:p>
        </p:txBody>
      </p:sp>
      <p:graphicFrame>
        <p:nvGraphicFramePr>
          <p:cNvPr id="13" name="Content Placeholder 2">
            <a:extLst>
              <a:ext uri="{FF2B5EF4-FFF2-40B4-BE49-F238E27FC236}">
                <a16:creationId xmlns:a16="http://schemas.microsoft.com/office/drawing/2014/main" id="{83A51E4F-AE62-6E67-934A-0989308F9E6C}"/>
              </a:ext>
            </a:extLst>
          </p:cNvPr>
          <p:cNvGraphicFramePr>
            <a:graphicFrameLocks noGrp="1"/>
          </p:cNvGraphicFramePr>
          <p:nvPr>
            <p:ph idx="1"/>
            <p:extLst>
              <p:ext uri="{D42A27DB-BD31-4B8C-83A1-F6EECF244321}">
                <p14:modId xmlns:p14="http://schemas.microsoft.com/office/powerpoint/2010/main" val="257552285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326751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close-up of a blue ribbon&#10;&#10;Description automatically generated">
            <a:extLst>
              <a:ext uri="{FF2B5EF4-FFF2-40B4-BE49-F238E27FC236}">
                <a16:creationId xmlns:a16="http://schemas.microsoft.com/office/drawing/2014/main" id="{2518BDE0-035A-7D4A-D7DA-1FBA8DD3F7A9}"/>
              </a:ext>
            </a:extLst>
          </p:cNvPr>
          <p:cNvPicPr>
            <a:picLocks noChangeAspect="1"/>
          </p:cNvPicPr>
          <p:nvPr/>
        </p:nvPicPr>
        <p:blipFill>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a:xfrm>
            <a:off x="838200" y="365125"/>
            <a:ext cx="10515600" cy="1325563"/>
          </a:xfrm>
        </p:spPr>
        <p:txBody>
          <a:bodyPr>
            <a:normAutofit/>
          </a:bodyPr>
          <a:lstStyle/>
          <a:p>
            <a:r>
              <a:rPr lang="en-US" dirty="0"/>
              <a:t>Embeddings - Why</a:t>
            </a:r>
          </a:p>
        </p:txBody>
      </p:sp>
      <p:graphicFrame>
        <p:nvGraphicFramePr>
          <p:cNvPr id="5" name="Content Placeholder 2">
            <a:extLst>
              <a:ext uri="{FF2B5EF4-FFF2-40B4-BE49-F238E27FC236}">
                <a16:creationId xmlns:a16="http://schemas.microsoft.com/office/drawing/2014/main" id="{2876F279-0A9F-0C83-60CC-71B4DED9AF43}"/>
              </a:ext>
            </a:extLst>
          </p:cNvPr>
          <p:cNvGraphicFramePr>
            <a:graphicFrameLocks noGrp="1"/>
          </p:cNvGraphicFramePr>
          <p:nvPr>
            <p:ph idx="1"/>
            <p:extLst>
              <p:ext uri="{D42A27DB-BD31-4B8C-83A1-F6EECF244321}">
                <p14:modId xmlns:p14="http://schemas.microsoft.com/office/powerpoint/2010/main" val="348878089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16383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p:txBody>
          <a:bodyPr/>
          <a:lstStyle/>
          <a:p>
            <a:r>
              <a:rPr lang="en-US" dirty="0"/>
              <a:t>Window and Stride</a:t>
            </a:r>
          </a:p>
        </p:txBody>
      </p:sp>
      <p:sp>
        <p:nvSpPr>
          <p:cNvPr id="3" name="Content Placeholder 2">
            <a:extLst>
              <a:ext uri="{FF2B5EF4-FFF2-40B4-BE49-F238E27FC236}">
                <a16:creationId xmlns:a16="http://schemas.microsoft.com/office/drawing/2014/main" id="{B1F72709-9E4F-556C-9815-FA92AA28AD6B}"/>
              </a:ext>
            </a:extLst>
          </p:cNvPr>
          <p:cNvSpPr>
            <a:spLocks noGrp="1"/>
          </p:cNvSpPr>
          <p:nvPr>
            <p:ph idx="1"/>
          </p:nvPr>
        </p:nvSpPr>
        <p:spPr/>
        <p:txBody>
          <a:bodyPr>
            <a:normAutofit fontScale="77500" lnSpcReduction="20000"/>
          </a:bodyPr>
          <a:lstStyle/>
          <a:p>
            <a:pPr marL="0" indent="0">
              <a:buNone/>
            </a:pPr>
            <a:r>
              <a:rPr lang="en-US" dirty="0"/>
              <a:t>Imagine you're trying to read a really big book, but instead of reading the whole thing at once, you decide to read it bit by bit. To do this, you take a </a:t>
            </a:r>
            <a:r>
              <a:rPr lang="en-US" b="1" dirty="0"/>
              <a:t>window</a:t>
            </a:r>
            <a:r>
              <a:rPr lang="en-US" dirty="0"/>
              <a:t>, like a piece of paper with a cut-out hole, and place it over a few lines of the book to see only a small part at a time.</a:t>
            </a:r>
          </a:p>
          <a:p>
            <a:pPr marL="0" indent="0">
              <a:buNone/>
            </a:pPr>
            <a:endParaRPr lang="en-US" dirty="0"/>
          </a:p>
          <a:p>
            <a:pPr marL="0" indent="0">
              <a:buNone/>
            </a:pPr>
            <a:r>
              <a:rPr lang="en-US" dirty="0"/>
              <a:t>- The </a:t>
            </a:r>
            <a:r>
              <a:rPr lang="en-US" b="1" dirty="0"/>
              <a:t>window</a:t>
            </a:r>
            <a:r>
              <a:rPr lang="en-US" dirty="0"/>
              <a:t> is like a frame that covers only a part of the text, allowing you to focus on a specific section. For example, if the book has a thousand lines, and your window shows ten lines, you can only read those ten lines at once.</a:t>
            </a:r>
          </a:p>
          <a:p>
            <a:pPr marL="0" indent="0">
              <a:buNone/>
            </a:pPr>
            <a:endParaRPr lang="en-US" dirty="0"/>
          </a:p>
          <a:p>
            <a:pPr marL="0" indent="0">
              <a:buNone/>
            </a:pPr>
            <a:r>
              <a:rPr lang="en-US" dirty="0"/>
              <a:t>- The </a:t>
            </a:r>
            <a:r>
              <a:rPr lang="en-US" b="1" dirty="0"/>
              <a:t>stride</a:t>
            </a:r>
            <a:r>
              <a:rPr lang="en-US" dirty="0"/>
              <a:t> is how far you move the window each time. If your stride is small, you move the window a little bit, which means you see a lot of overlapping text between each move. If your stride is large, you move the window further, which means there is less overlap, or none at all, between what you saw before and what you see now.</a:t>
            </a:r>
          </a:p>
          <a:p>
            <a:pPr marL="0" indent="0">
              <a:buNone/>
            </a:pPr>
            <a:endParaRPr lang="en-US" dirty="0"/>
          </a:p>
          <a:p>
            <a:pPr marL="0" indent="0">
              <a:buNone/>
            </a:pPr>
            <a:r>
              <a:rPr lang="en-US" dirty="0"/>
              <a:t>In artificial intelligence, especially in natural language processing, </a:t>
            </a:r>
            <a:r>
              <a:rPr lang="en-US" b="1" dirty="0"/>
              <a:t>window</a:t>
            </a:r>
            <a:r>
              <a:rPr lang="en-US" dirty="0"/>
              <a:t> and </a:t>
            </a:r>
            <a:r>
              <a:rPr lang="en-US" b="1" dirty="0"/>
              <a:t>stride</a:t>
            </a:r>
            <a:r>
              <a:rPr lang="en-US" dirty="0"/>
              <a:t> are used to divide text into manageable chunks:</a:t>
            </a:r>
          </a:p>
          <a:p>
            <a:pPr marL="0" indent="0">
              <a:buNone/>
            </a:pPr>
            <a:r>
              <a:rPr lang="en-US" dirty="0"/>
              <a:t>- </a:t>
            </a:r>
            <a:r>
              <a:rPr lang="en-US" b="1" dirty="0"/>
              <a:t>window</a:t>
            </a:r>
            <a:r>
              <a:rPr lang="en-US" dirty="0"/>
              <a:t> size determines how much text is considered at once.</a:t>
            </a:r>
          </a:p>
          <a:p>
            <a:pPr marL="0" indent="0">
              <a:buNone/>
            </a:pPr>
            <a:r>
              <a:rPr lang="en-US" dirty="0"/>
              <a:t>- </a:t>
            </a:r>
            <a:r>
              <a:rPr lang="en-US" b="1" dirty="0"/>
              <a:t>stride</a:t>
            </a:r>
            <a:r>
              <a:rPr lang="en-US" dirty="0"/>
              <a:t> determines how much the window shifts to capture the next part of the text.</a:t>
            </a:r>
          </a:p>
          <a:p>
            <a:pPr marL="0" indent="0">
              <a:buNone/>
            </a:pPr>
            <a:endParaRPr lang="en-US" dirty="0"/>
          </a:p>
          <a:p>
            <a:pPr marL="0" indent="0">
              <a:buNone/>
            </a:pPr>
            <a:r>
              <a:rPr lang="en-US" dirty="0"/>
              <a:t>Using overlapping windows (a small stride) helps the AI keep context between sections, while using a larger stride can make things faster but may miss some details.</a:t>
            </a:r>
          </a:p>
        </p:txBody>
      </p:sp>
    </p:spTree>
    <p:extLst>
      <p:ext uri="{BB962C8B-B14F-4D97-AF65-F5344CB8AC3E}">
        <p14:creationId xmlns:p14="http://schemas.microsoft.com/office/powerpoint/2010/main" val="2660336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AEE5AA-8032-607E-41A3-DA4DC685A5D8}"/>
              </a:ext>
            </a:extLst>
          </p:cNvPr>
          <p:cNvSpPr>
            <a:spLocks noGrp="1"/>
          </p:cNvSpPr>
          <p:nvPr>
            <p:ph type="body" sz="quarter" idx="22"/>
          </p:nvPr>
        </p:nvSpPr>
        <p:spPr/>
        <p:txBody>
          <a:bodyPr/>
          <a:lstStyle/>
          <a:p>
            <a:r>
              <a:rPr lang="en-US" dirty="0"/>
              <a:t>Q&amp;A</a:t>
            </a:r>
          </a:p>
        </p:txBody>
      </p:sp>
      <p:sp>
        <p:nvSpPr>
          <p:cNvPr id="8" name="Text Placeholder 7">
            <a:extLst>
              <a:ext uri="{FF2B5EF4-FFF2-40B4-BE49-F238E27FC236}">
                <a16:creationId xmlns:a16="http://schemas.microsoft.com/office/drawing/2014/main" id="{A40A9DDE-FD1C-887D-6190-70CD277D63F7}"/>
              </a:ext>
            </a:extLst>
          </p:cNvPr>
          <p:cNvSpPr>
            <a:spLocks noGrp="1"/>
          </p:cNvSpPr>
          <p:nvPr>
            <p:ph type="body" sz="quarter" idx="23"/>
          </p:nvPr>
        </p:nvSpPr>
        <p:spPr/>
        <p:txBody>
          <a:bodyPr/>
          <a:lstStyle/>
          <a:p>
            <a:endParaRPr lang="en-US"/>
          </a:p>
        </p:txBody>
      </p:sp>
      <p:sp>
        <p:nvSpPr>
          <p:cNvPr id="9" name="Text Placeholder 8">
            <a:extLst>
              <a:ext uri="{FF2B5EF4-FFF2-40B4-BE49-F238E27FC236}">
                <a16:creationId xmlns:a16="http://schemas.microsoft.com/office/drawing/2014/main" id="{BFCF71AF-9AAC-ACFA-12F8-63BC3032017B}"/>
              </a:ext>
            </a:extLst>
          </p:cNvPr>
          <p:cNvSpPr>
            <a:spLocks noGrp="1"/>
          </p:cNvSpPr>
          <p:nvPr>
            <p:ph type="body" sz="quarter" idx="24"/>
          </p:nvPr>
        </p:nvSpPr>
        <p:spPr/>
        <p:txBody>
          <a:bodyPr/>
          <a:lstStyle/>
          <a:p>
            <a:endParaRPr lang="en-US"/>
          </a:p>
        </p:txBody>
      </p:sp>
      <p:sp>
        <p:nvSpPr>
          <p:cNvPr id="5" name="Footer Placeholder 4">
            <a:extLst>
              <a:ext uri="{FF2B5EF4-FFF2-40B4-BE49-F238E27FC236}">
                <a16:creationId xmlns:a16="http://schemas.microsoft.com/office/drawing/2014/main" id="{ED0695BC-F0F7-4534-1C19-7252E34C5CD6}"/>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5AFE9C-9BAF-6A35-E8C1-92E7C8E2CADC}"/>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15</a:t>
            </a:fld>
            <a:endParaRPr lang="en-US"/>
          </a:p>
        </p:txBody>
      </p:sp>
    </p:spTree>
    <p:extLst>
      <p:ext uri="{BB962C8B-B14F-4D97-AF65-F5344CB8AC3E}">
        <p14:creationId xmlns:p14="http://schemas.microsoft.com/office/powerpoint/2010/main" val="31651851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git clone https://github.com/marty916/Enterprise-LLM-RAG.git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a:t>
            </a:r>
            <a:r>
              <a:rPr lang="fr-FR" sz="1400" dirty="0">
                <a:latin typeface="Aptos Mono" panose="020B0009020202020204" pitchFamily="49" charset="0"/>
              </a:rPr>
              <a:t>3</a:t>
            </a:r>
            <a:r>
              <a:rPr lang="fr-FR" sz="1400" b="0" dirty="0">
                <a:effectLst/>
                <a:latin typeface="Aptos Mono" panose="020B0009020202020204" pitchFamily="49" charset="0"/>
              </a:rPr>
              <a:t>-</a:t>
            </a:r>
            <a:r>
              <a:rPr lang="fr-FR" sz="1400" dirty="0">
                <a:latin typeface="Aptos Mono" panose="020B0009020202020204" pitchFamily="49" charset="0"/>
              </a:rPr>
              <a:t>intro-data-ingestion</a:t>
            </a:r>
            <a:endParaRPr lang="fr-FR" sz="1400" b="0" dirty="0">
              <a:effectLst/>
              <a:latin typeface="Aptos Mono" panose="020B000902020202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08401D-B2E2-BC47-9595-2365DB39453A}"/>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3" name="Table Placeholder 2">
            <a:extLst>
              <a:ext uri="{FF2B5EF4-FFF2-40B4-BE49-F238E27FC236}">
                <a16:creationId xmlns:a16="http://schemas.microsoft.com/office/drawing/2014/main" id="{E65780DB-13DA-E624-5EF4-DB68E6B80499}"/>
              </a:ext>
            </a:extLst>
          </p:cNvPr>
          <p:cNvSpPr>
            <a:spLocks noGrp="1"/>
          </p:cNvSpPr>
          <p:nvPr>
            <p:ph type="tbl" sz="quarter" idx="13"/>
          </p:nvPr>
        </p:nvSpPr>
        <p:spPr/>
        <p:txBody>
          <a:bodyPr/>
          <a:lstStyle/>
          <a:p>
            <a:r>
              <a:rPr lang="en-US" dirty="0"/>
              <a:t>Data Ingestion</a:t>
            </a:r>
          </a:p>
          <a:p>
            <a:r>
              <a:rPr lang="en-US" dirty="0"/>
              <a:t>Data Types</a:t>
            </a:r>
          </a:p>
          <a:p>
            <a:r>
              <a:rPr lang="en-US" dirty="0"/>
              <a:t>Data Sources</a:t>
            </a:r>
          </a:p>
          <a:p>
            <a:r>
              <a:rPr lang="en-US" dirty="0"/>
              <a:t>Embeddings</a:t>
            </a:r>
          </a:p>
          <a:p>
            <a:r>
              <a:rPr lang="en-US" dirty="0"/>
              <a:t>Window and Stride</a:t>
            </a:r>
          </a:p>
        </p:txBody>
      </p:sp>
      <p:sp>
        <p:nvSpPr>
          <p:cNvPr id="4" name="Footer Placeholder 3">
            <a:extLst>
              <a:ext uri="{FF2B5EF4-FFF2-40B4-BE49-F238E27FC236}">
                <a16:creationId xmlns:a16="http://schemas.microsoft.com/office/drawing/2014/main" id="{60154E95-CE7E-E907-5295-8CD0E1EF9DE6}"/>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258303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Ingestion - Why</a:t>
            </a:r>
            <a:endParaRPr dirty="0"/>
          </a:p>
        </p:txBody>
      </p:sp>
      <p:sp>
        <p:nvSpPr>
          <p:cNvPr id="3" name="Content Placeholder 2"/>
          <p:cNvSpPr>
            <a:spLocks noGrp="1"/>
          </p:cNvSpPr>
          <p:nvPr>
            <p:ph idx="1"/>
          </p:nvPr>
        </p:nvSpPr>
        <p:spPr/>
        <p:txBody>
          <a:bodyPr>
            <a:normAutofit/>
          </a:bodyPr>
          <a:lstStyle/>
          <a:p>
            <a:pPr marL="0" indent="0">
              <a:buNone/>
            </a:pPr>
            <a:r>
              <a:rPr lang="en-US" dirty="0"/>
              <a:t>Problem:</a:t>
            </a:r>
          </a:p>
          <a:p>
            <a:r>
              <a:rPr lang="en-US" dirty="0"/>
              <a:t>LLMs are trained offline on a massive corpus and unaware of events after training</a:t>
            </a:r>
          </a:p>
          <a:p>
            <a:r>
              <a:rPr lang="en-US" dirty="0"/>
              <a:t>LLMs do not know your business proprietary or domain specific data</a:t>
            </a:r>
          </a:p>
          <a:p>
            <a:r>
              <a:rPr lang="en-US" dirty="0"/>
              <a:t>LLMs do not have real-time information</a:t>
            </a:r>
          </a:p>
          <a:p>
            <a:pPr marL="0" indent="0">
              <a:buNone/>
            </a:pPr>
            <a:r>
              <a:rPr lang="en-US" dirty="0"/>
              <a:t>Solution:</a:t>
            </a:r>
            <a:endParaRPr dirty="0"/>
          </a:p>
          <a:p>
            <a:r>
              <a:rPr lang="en-US" dirty="0"/>
              <a:t>Feed the LLM </a:t>
            </a:r>
            <a:r>
              <a:rPr lang="en-US" b="1" dirty="0"/>
              <a:t>relevant</a:t>
            </a:r>
            <a:r>
              <a:rPr lang="en-US" dirty="0"/>
              <a:t> context in real-time, by using an information retrieval system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iceberg in the water&#10;&#10;Description automatically generated">
            <a:extLst>
              <a:ext uri="{FF2B5EF4-FFF2-40B4-BE49-F238E27FC236}">
                <a16:creationId xmlns:a16="http://schemas.microsoft.com/office/drawing/2014/main" id="{25BCB3D2-F7D8-01D9-669C-5F02788FF9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2016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30E54974-7773-93C4-4CC1-8C9862D4AD9F}"/>
              </a:ext>
            </a:extLst>
          </p:cNvPr>
          <p:cNvPicPr>
            <a:picLocks noChangeAspect="1"/>
          </p:cNvPicPr>
          <p:nvPr/>
        </p:nvPicPr>
        <p:blipFill>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258181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D61C4D8-98C5-B243-4C87-CF799926B573}"/>
              </a:ext>
            </a:extLst>
          </p:cNvPr>
          <p:cNvPicPr>
            <a:picLocks noChangeAspect="1"/>
          </p:cNvPicPr>
          <p:nvPr/>
        </p:nvPicPr>
        <p:blipFill>
          <a:blip r:embed="rId2"/>
          <a:srcRect b="19"/>
          <a:stretch/>
        </p:blipFill>
        <p:spPr>
          <a:xfrm>
            <a:off x="20" y="1282"/>
            <a:ext cx="12191980" cy="6856718"/>
          </a:xfrm>
          <a:prstGeom prst="rect">
            <a:avLst/>
          </a:prstGeom>
        </p:spPr>
      </p:pic>
      <p:sp>
        <p:nvSpPr>
          <p:cNvPr id="2" name="Rectangle 1">
            <a:extLst>
              <a:ext uri="{FF2B5EF4-FFF2-40B4-BE49-F238E27FC236}">
                <a16:creationId xmlns:a16="http://schemas.microsoft.com/office/drawing/2014/main" id="{856CBE44-E6C6-1B38-E971-77F19B464B65}"/>
              </a:ext>
            </a:extLst>
          </p:cNvPr>
          <p:cNvSpPr/>
          <p:nvPr/>
        </p:nvSpPr>
        <p:spPr>
          <a:xfrm>
            <a:off x="5167423" y="1360967"/>
            <a:ext cx="3700130" cy="265814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R-L</a:t>
            </a:r>
          </a:p>
          <a:p>
            <a:pPr marL="342900" indent="-342900" algn="ctr">
              <a:buAutoNum type="arabicPeriod"/>
            </a:pPr>
            <a:r>
              <a:rPr lang="en-US" dirty="0"/>
              <a:t>Use case</a:t>
            </a:r>
          </a:p>
          <a:p>
            <a:pPr marL="342900" indent="-342900" algn="ctr">
              <a:buAutoNum type="arabicPeriod"/>
            </a:pPr>
            <a:r>
              <a:rPr lang="en-US" dirty="0"/>
              <a:t>Which data</a:t>
            </a:r>
          </a:p>
          <a:p>
            <a:pPr marL="342900" indent="-342900" algn="ctr">
              <a:buAutoNum type="arabicPeriod"/>
            </a:pPr>
            <a:r>
              <a:rPr lang="en-US" dirty="0"/>
              <a:t>Architecture? All the details.. </a:t>
            </a:r>
            <a:r>
              <a:rPr lang="en-US"/>
              <a:t>Circle </a:t>
            </a:r>
            <a:r>
              <a:rPr lang="en-US" dirty="0"/>
              <a:t>in the right corner of the slide – navigation guide</a:t>
            </a:r>
          </a:p>
        </p:txBody>
      </p:sp>
    </p:spTree>
    <p:extLst>
      <p:ext uri="{BB962C8B-B14F-4D97-AF65-F5344CB8AC3E}">
        <p14:creationId xmlns:p14="http://schemas.microsoft.com/office/powerpoint/2010/main" val="278050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mn-lt"/>
              </a:rPr>
              <a:t>Types of Data: Structured </a:t>
            </a:r>
            <a:endParaRPr lang="en-IN" sz="3000" dirty="0">
              <a:latin typeface="+mn-lt"/>
            </a:endParaRPr>
          </a:p>
        </p:txBody>
      </p:sp>
      <p:pic>
        <p:nvPicPr>
          <p:cNvPr id="4" name="Picture 3">
            <a:extLst>
              <a:ext uri="{FF2B5EF4-FFF2-40B4-BE49-F238E27FC236}">
                <a16:creationId xmlns:a16="http://schemas.microsoft.com/office/drawing/2014/main" id="{1F57B290-A343-7C5A-FC89-77B3DDA69980}"/>
              </a:ext>
            </a:extLst>
          </p:cNvPr>
          <p:cNvPicPr>
            <a:picLocks noChangeAspect="1"/>
          </p:cNvPicPr>
          <p:nvPr/>
        </p:nvPicPr>
        <p:blipFill>
          <a:blip r:embed="rId3"/>
          <a:stretch>
            <a:fillRect/>
          </a:stretch>
        </p:blipFill>
        <p:spPr>
          <a:xfrm>
            <a:off x="472990" y="1799234"/>
            <a:ext cx="3423543" cy="2753868"/>
          </a:xfrm>
          <a:prstGeom prst="rect">
            <a:avLst/>
          </a:prstGeom>
        </p:spPr>
      </p:pic>
      <p:pic>
        <p:nvPicPr>
          <p:cNvPr id="12" name="Picture 11">
            <a:extLst>
              <a:ext uri="{FF2B5EF4-FFF2-40B4-BE49-F238E27FC236}">
                <a16:creationId xmlns:a16="http://schemas.microsoft.com/office/drawing/2014/main" id="{ECE21C9D-6969-93DC-7591-7FC952B704B8}"/>
              </a:ext>
            </a:extLst>
          </p:cNvPr>
          <p:cNvPicPr>
            <a:picLocks noChangeAspect="1"/>
          </p:cNvPicPr>
          <p:nvPr/>
        </p:nvPicPr>
        <p:blipFill>
          <a:blip r:embed="rId4"/>
          <a:stretch>
            <a:fillRect/>
          </a:stretch>
        </p:blipFill>
        <p:spPr>
          <a:xfrm>
            <a:off x="5594754" y="1987065"/>
            <a:ext cx="5401429" cy="1619476"/>
          </a:xfrm>
          <a:prstGeom prst="rect">
            <a:avLst/>
          </a:prstGeom>
        </p:spPr>
      </p:pic>
      <p:sp>
        <p:nvSpPr>
          <p:cNvPr id="13" name="TextBox 12">
            <a:extLst>
              <a:ext uri="{FF2B5EF4-FFF2-40B4-BE49-F238E27FC236}">
                <a16:creationId xmlns:a16="http://schemas.microsoft.com/office/drawing/2014/main" id="{FFC6909E-7E2D-6C56-D188-74606DCBE1E0}"/>
              </a:ext>
            </a:extLst>
          </p:cNvPr>
          <p:cNvSpPr txBox="1"/>
          <p:nvPr/>
        </p:nvSpPr>
        <p:spPr>
          <a:xfrm>
            <a:off x="1158024" y="1325345"/>
            <a:ext cx="20131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cs typeface="Cavolini" panose="03000502040302020204" pitchFamily="66" charset="0"/>
              </a:rPr>
              <a:t>Database</a:t>
            </a:r>
          </a:p>
        </p:txBody>
      </p:sp>
      <p:sp>
        <p:nvSpPr>
          <p:cNvPr id="14" name="TextBox 13">
            <a:extLst>
              <a:ext uri="{FF2B5EF4-FFF2-40B4-BE49-F238E27FC236}">
                <a16:creationId xmlns:a16="http://schemas.microsoft.com/office/drawing/2014/main" id="{580D25EB-47DE-9533-749C-98B1A6BBB3FA}"/>
              </a:ext>
            </a:extLst>
          </p:cNvPr>
          <p:cNvSpPr txBox="1"/>
          <p:nvPr/>
        </p:nvSpPr>
        <p:spPr>
          <a:xfrm>
            <a:off x="5594754" y="1525400"/>
            <a:ext cx="590499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Comma separated variables - CSV</a:t>
            </a:r>
          </a:p>
        </p:txBody>
      </p:sp>
    </p:spTree>
    <p:custDataLst>
      <p:tags r:id="rId1"/>
    </p:custDataLst>
    <p:extLst>
      <p:ext uri="{BB962C8B-B14F-4D97-AF65-F5344CB8AC3E}">
        <p14:creationId xmlns:p14="http://schemas.microsoft.com/office/powerpoint/2010/main" val="1047903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vert="horz" lIns="91440" tIns="45720" rIns="91440" bIns="45720" rtlCol="0" anchor="t">
            <a:normAutofit fontScale="90000"/>
          </a:bodyPr>
          <a:lstStyle/>
          <a:p>
            <a:r>
              <a:rPr lang="en-US" sz="4800" kern="1200" dirty="0">
                <a:solidFill>
                  <a:schemeClr val="tx1"/>
                </a:solidFill>
                <a:latin typeface="+mn-lt"/>
                <a:ea typeface="+mj-ea"/>
                <a:cs typeface="+mj-cs"/>
              </a:rPr>
              <a:t>Types of Data: Un</a:t>
            </a:r>
            <a:r>
              <a:rPr lang="en-US" sz="4800" dirty="0">
                <a:latin typeface="+mn-lt"/>
              </a:rPr>
              <a:t>s</a:t>
            </a:r>
            <a:r>
              <a:rPr lang="en-US" sz="4800" kern="1200" dirty="0">
                <a:solidFill>
                  <a:schemeClr val="tx1"/>
                </a:solidFill>
                <a:latin typeface="+mn-lt"/>
                <a:ea typeface="+mj-ea"/>
                <a:cs typeface="+mj-cs"/>
              </a:rPr>
              <a:t>tructured </a:t>
            </a:r>
          </a:p>
        </p:txBody>
      </p:sp>
      <p:grpSp>
        <p:nvGrpSpPr>
          <p:cNvPr id="23" name="Group 22">
            <a:extLst>
              <a:ext uri="{FF2B5EF4-FFF2-40B4-BE49-F238E27FC236}">
                <a16:creationId xmlns:a16="http://schemas.microsoft.com/office/drawing/2014/main" id="{AD7A8908-52B5-F4D1-FB9E-A9F290F18A51}"/>
              </a:ext>
            </a:extLst>
          </p:cNvPr>
          <p:cNvGrpSpPr/>
          <p:nvPr/>
        </p:nvGrpSpPr>
        <p:grpSpPr>
          <a:xfrm>
            <a:off x="1882527" y="2228644"/>
            <a:ext cx="1667054" cy="2087795"/>
            <a:chOff x="6371549" y="2025688"/>
            <a:chExt cx="985105" cy="1209914"/>
          </a:xfrm>
        </p:grpSpPr>
        <p:sp>
          <p:nvSpPr>
            <p:cNvPr id="13" name="TextBox 12">
              <a:extLst>
                <a:ext uri="{FF2B5EF4-FFF2-40B4-BE49-F238E27FC236}">
                  <a16:creationId xmlns:a16="http://schemas.microsoft.com/office/drawing/2014/main" id="{FFC6909E-7E2D-6C56-D188-74606DCBE1E0}"/>
                </a:ext>
              </a:extLst>
            </p:cNvPr>
            <p:cNvSpPr txBox="1"/>
            <p:nvPr/>
          </p:nvSpPr>
          <p:spPr>
            <a:xfrm>
              <a:off x="6378115" y="2025688"/>
              <a:ext cx="978539" cy="267543"/>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Text</a:t>
              </a:r>
            </a:p>
          </p:txBody>
        </p:sp>
        <p:pic>
          <p:nvPicPr>
            <p:cNvPr id="9" name="Graphic 8" descr="Document with solid fill">
              <a:extLst>
                <a:ext uri="{FF2B5EF4-FFF2-40B4-BE49-F238E27FC236}">
                  <a16:creationId xmlns:a16="http://schemas.microsoft.com/office/drawing/2014/main" id="{ADAA65D8-E354-5F7A-4361-5BD6504503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71549" y="2664472"/>
              <a:ext cx="571129" cy="571130"/>
            </a:xfrm>
            <a:prstGeom prst="rect">
              <a:avLst/>
            </a:prstGeom>
          </p:spPr>
        </p:pic>
        <p:pic>
          <p:nvPicPr>
            <p:cNvPr id="10" name="Graphic 9" descr="Document with solid fill">
              <a:extLst>
                <a:ext uri="{FF2B5EF4-FFF2-40B4-BE49-F238E27FC236}">
                  <a16:creationId xmlns:a16="http://schemas.microsoft.com/office/drawing/2014/main" id="{A8BF94A6-4E7E-7897-77BE-C63FA77FDE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38128" y="2332551"/>
              <a:ext cx="571129" cy="571130"/>
            </a:xfrm>
            <a:prstGeom prst="rect">
              <a:avLst/>
            </a:prstGeom>
          </p:spPr>
        </p:pic>
      </p:grpSp>
      <p:grpSp>
        <p:nvGrpSpPr>
          <p:cNvPr id="24" name="Group 23">
            <a:extLst>
              <a:ext uri="{FF2B5EF4-FFF2-40B4-BE49-F238E27FC236}">
                <a16:creationId xmlns:a16="http://schemas.microsoft.com/office/drawing/2014/main" id="{8A7E04A3-2DEE-1642-97C0-A336734035D7}"/>
              </a:ext>
            </a:extLst>
          </p:cNvPr>
          <p:cNvGrpSpPr/>
          <p:nvPr/>
        </p:nvGrpSpPr>
        <p:grpSpPr>
          <a:xfrm>
            <a:off x="4764644" y="2228644"/>
            <a:ext cx="1875012" cy="2338195"/>
            <a:chOff x="8255546" y="2044197"/>
            <a:chExt cx="1107993" cy="1355025"/>
          </a:xfrm>
        </p:grpSpPr>
        <p:sp>
          <p:nvSpPr>
            <p:cNvPr id="2" name="TextBox 1">
              <a:extLst>
                <a:ext uri="{FF2B5EF4-FFF2-40B4-BE49-F238E27FC236}">
                  <a16:creationId xmlns:a16="http://schemas.microsoft.com/office/drawing/2014/main" id="{08673A0F-6F3C-D300-FC28-95FA24CFBBA6}"/>
                </a:ext>
              </a:extLst>
            </p:cNvPr>
            <p:cNvSpPr txBox="1"/>
            <p:nvPr/>
          </p:nvSpPr>
          <p:spPr>
            <a:xfrm>
              <a:off x="8385000" y="2044197"/>
              <a:ext cx="978539" cy="267543"/>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Video</a:t>
              </a:r>
            </a:p>
          </p:txBody>
        </p:sp>
        <p:pic>
          <p:nvPicPr>
            <p:cNvPr id="15" name="Graphic 14" descr="Presentation with media with solid fill">
              <a:extLst>
                <a:ext uri="{FF2B5EF4-FFF2-40B4-BE49-F238E27FC236}">
                  <a16:creationId xmlns:a16="http://schemas.microsoft.com/office/drawing/2014/main" id="{87E7D812-EFDE-E219-A7CA-319B719CC7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55546" y="2416075"/>
              <a:ext cx="571129" cy="571130"/>
            </a:xfrm>
            <a:prstGeom prst="rect">
              <a:avLst/>
            </a:prstGeom>
          </p:spPr>
        </p:pic>
        <p:pic>
          <p:nvPicPr>
            <p:cNvPr id="18" name="Graphic 17" descr="Security camera with solid fill">
              <a:extLst>
                <a:ext uri="{FF2B5EF4-FFF2-40B4-BE49-F238E27FC236}">
                  <a16:creationId xmlns:a16="http://schemas.microsoft.com/office/drawing/2014/main" id="{BD7A5110-18AF-F048-EE78-1CF740DBDB6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9108" y="2828092"/>
              <a:ext cx="571129" cy="571130"/>
            </a:xfrm>
            <a:prstGeom prst="rect">
              <a:avLst/>
            </a:prstGeom>
          </p:spPr>
        </p:pic>
      </p:grpSp>
      <p:grpSp>
        <p:nvGrpSpPr>
          <p:cNvPr id="25" name="Group 24">
            <a:extLst>
              <a:ext uri="{FF2B5EF4-FFF2-40B4-BE49-F238E27FC236}">
                <a16:creationId xmlns:a16="http://schemas.microsoft.com/office/drawing/2014/main" id="{991A13F1-0FE3-0EB5-ACEC-B1B2805E41AD}"/>
              </a:ext>
            </a:extLst>
          </p:cNvPr>
          <p:cNvGrpSpPr/>
          <p:nvPr/>
        </p:nvGrpSpPr>
        <p:grpSpPr>
          <a:xfrm>
            <a:off x="7628695" y="2216019"/>
            <a:ext cx="2027451" cy="2294182"/>
            <a:chOff x="10172352" y="2062706"/>
            <a:chExt cx="1198073" cy="1329519"/>
          </a:xfrm>
        </p:grpSpPr>
        <p:sp>
          <p:nvSpPr>
            <p:cNvPr id="3" name="TextBox 2">
              <a:extLst>
                <a:ext uri="{FF2B5EF4-FFF2-40B4-BE49-F238E27FC236}">
                  <a16:creationId xmlns:a16="http://schemas.microsoft.com/office/drawing/2014/main" id="{FFA9DA80-4402-9352-D05C-9D92A340624C}"/>
                </a:ext>
              </a:extLst>
            </p:cNvPr>
            <p:cNvSpPr txBox="1"/>
            <p:nvPr/>
          </p:nvSpPr>
          <p:spPr>
            <a:xfrm>
              <a:off x="10391886" y="2062706"/>
              <a:ext cx="978539" cy="267543"/>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Cavolini" panose="020B0502040204020203" pitchFamily="66" charset="0"/>
                </a:rPr>
                <a:t>Image</a:t>
              </a:r>
              <a:endParaRPr kumimoji="0" lang="en-US" sz="4000" b="1" i="0" u="none" strike="noStrike" kern="1200" cap="none" spc="0" normalizeH="0" baseline="0" noProof="0" dirty="0">
                <a:ln>
                  <a:noFill/>
                </a:ln>
                <a:solidFill>
                  <a:prstClr val="black"/>
                </a:solidFill>
                <a:effectLst/>
                <a:uLnTx/>
                <a:uFillTx/>
                <a:ea typeface="+mn-ea"/>
                <a:cs typeface="Cavolini" panose="020B0502040204020203" pitchFamily="66" charset="0"/>
              </a:endParaRPr>
            </a:p>
          </p:txBody>
        </p:sp>
        <p:pic>
          <p:nvPicPr>
            <p:cNvPr id="20" name="Graphic 19" descr="Image with solid fill">
              <a:extLst>
                <a:ext uri="{FF2B5EF4-FFF2-40B4-BE49-F238E27FC236}">
                  <a16:creationId xmlns:a16="http://schemas.microsoft.com/office/drawing/2014/main" id="{465BDF98-710D-EA41-9A50-FC3E0A937F5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53105" y="2375327"/>
              <a:ext cx="571129" cy="571130"/>
            </a:xfrm>
            <a:prstGeom prst="rect">
              <a:avLst/>
            </a:prstGeom>
          </p:spPr>
        </p:pic>
        <p:pic>
          <p:nvPicPr>
            <p:cNvPr id="21" name="Graphic 20" descr="Image with solid fill">
              <a:extLst>
                <a:ext uri="{FF2B5EF4-FFF2-40B4-BE49-F238E27FC236}">
                  <a16:creationId xmlns:a16="http://schemas.microsoft.com/office/drawing/2014/main" id="{F8DA7FDD-1D4B-D1F8-7F92-0CAAEEF53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172352" y="2511264"/>
              <a:ext cx="571129" cy="571130"/>
            </a:xfrm>
            <a:prstGeom prst="rect">
              <a:avLst/>
            </a:prstGeom>
          </p:spPr>
        </p:pic>
        <p:pic>
          <p:nvPicPr>
            <p:cNvPr id="22" name="Graphic 21" descr="Image with solid fill">
              <a:extLst>
                <a:ext uri="{FF2B5EF4-FFF2-40B4-BE49-F238E27FC236}">
                  <a16:creationId xmlns:a16="http://schemas.microsoft.com/office/drawing/2014/main" id="{BDFA150E-768D-FF42-A2DB-8632C5900BB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648294" y="2821095"/>
              <a:ext cx="571129" cy="571130"/>
            </a:xfrm>
            <a:prstGeom prst="rect">
              <a:avLst/>
            </a:prstGeom>
          </p:spPr>
        </p:pic>
      </p:grpSp>
    </p:spTree>
    <p:custDataLst>
      <p:tags r:id="rId1"/>
    </p:custDataLst>
    <p:extLst>
      <p:ext uri="{BB962C8B-B14F-4D97-AF65-F5344CB8AC3E}">
        <p14:creationId xmlns:p14="http://schemas.microsoft.com/office/powerpoint/2010/main" val="2525019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IBM Plex Sans" panose="020B0503050203000203" pitchFamily="34" charset="0"/>
              </a:rPr>
              <a:t>Data Sources</a:t>
            </a:r>
            <a:endParaRPr lang="en-IN" sz="3000" dirty="0">
              <a:latin typeface="IBM Plex Sans" panose="020B0503050203000203" pitchFamily="34" charset="0"/>
            </a:endParaRPr>
          </a:p>
        </p:txBody>
      </p:sp>
      <p:sp>
        <p:nvSpPr>
          <p:cNvPr id="2" name="TextBox 1">
            <a:extLst>
              <a:ext uri="{FF2B5EF4-FFF2-40B4-BE49-F238E27FC236}">
                <a16:creationId xmlns:a16="http://schemas.microsoft.com/office/drawing/2014/main" id="{04FAA0AF-34C4-2A04-6D35-3E7F65D91CC9}"/>
              </a:ext>
            </a:extLst>
          </p:cNvPr>
          <p:cNvSpPr txBox="1"/>
          <p:nvPr/>
        </p:nvSpPr>
        <p:spPr>
          <a:xfrm>
            <a:off x="2623566" y="1767040"/>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Databases</a:t>
            </a:r>
          </a:p>
        </p:txBody>
      </p:sp>
      <p:sp>
        <p:nvSpPr>
          <p:cNvPr id="4" name="TextBox 3">
            <a:extLst>
              <a:ext uri="{FF2B5EF4-FFF2-40B4-BE49-F238E27FC236}">
                <a16:creationId xmlns:a16="http://schemas.microsoft.com/office/drawing/2014/main" id="{5F43768E-50D3-7B43-D05B-8FB0735D92E0}"/>
              </a:ext>
            </a:extLst>
          </p:cNvPr>
          <p:cNvSpPr txBox="1"/>
          <p:nvPr/>
        </p:nvSpPr>
        <p:spPr>
          <a:xfrm>
            <a:off x="4858512" y="1783665"/>
            <a:ext cx="245059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API (Application Programming Interface)</a:t>
            </a:r>
          </a:p>
        </p:txBody>
      </p:sp>
      <p:sp>
        <p:nvSpPr>
          <p:cNvPr id="6" name="TextBox 5">
            <a:extLst>
              <a:ext uri="{FF2B5EF4-FFF2-40B4-BE49-F238E27FC236}">
                <a16:creationId xmlns:a16="http://schemas.microsoft.com/office/drawing/2014/main" id="{B12ACF8B-C3BD-7507-8F72-6119CC4CF6DC}"/>
              </a:ext>
            </a:extLst>
          </p:cNvPr>
          <p:cNvSpPr txBox="1"/>
          <p:nvPr/>
        </p:nvSpPr>
        <p:spPr>
          <a:xfrm>
            <a:off x="7309104" y="178366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Web Scraping</a:t>
            </a:r>
          </a:p>
        </p:txBody>
      </p:sp>
      <p:sp>
        <p:nvSpPr>
          <p:cNvPr id="7" name="TextBox 6">
            <a:extLst>
              <a:ext uri="{FF2B5EF4-FFF2-40B4-BE49-F238E27FC236}">
                <a16:creationId xmlns:a16="http://schemas.microsoft.com/office/drawing/2014/main" id="{30B87F79-4910-6D60-B44A-1A8D633235DA}"/>
              </a:ext>
            </a:extLst>
          </p:cNvPr>
          <p:cNvSpPr txBox="1"/>
          <p:nvPr/>
        </p:nvSpPr>
        <p:spPr>
          <a:xfrm>
            <a:off x="9328404" y="181217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Public Datasets</a:t>
            </a:r>
          </a:p>
        </p:txBody>
      </p:sp>
      <p:cxnSp>
        <p:nvCxnSpPr>
          <p:cNvPr id="12" name="Straight Connector 11">
            <a:extLst>
              <a:ext uri="{FF2B5EF4-FFF2-40B4-BE49-F238E27FC236}">
                <a16:creationId xmlns:a16="http://schemas.microsoft.com/office/drawing/2014/main" id="{640BEF11-1B15-ABDD-90D6-566CF520B226}"/>
              </a:ext>
            </a:extLst>
          </p:cNvPr>
          <p:cNvCxnSpPr/>
          <p:nvPr/>
        </p:nvCxnSpPr>
        <p:spPr>
          <a:xfrm>
            <a:off x="2623566" y="28928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9C74AD-A0E0-37CF-CDDC-DB79C1EB6C5C}"/>
              </a:ext>
            </a:extLst>
          </p:cNvPr>
          <p:cNvCxnSpPr/>
          <p:nvPr/>
        </p:nvCxnSpPr>
        <p:spPr>
          <a:xfrm>
            <a:off x="2623565" y="42517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7D22952-DAB4-9464-A0F2-C248BB15CE02}"/>
              </a:ext>
            </a:extLst>
          </p:cNvPr>
          <p:cNvCxnSpPr/>
          <p:nvPr/>
        </p:nvCxnSpPr>
        <p:spPr>
          <a:xfrm>
            <a:off x="2623564" y="5610629"/>
            <a:ext cx="8448987"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FCCAD5B-7F93-BD2F-A2EE-AC71908328B7}"/>
              </a:ext>
            </a:extLst>
          </p:cNvPr>
          <p:cNvSpPr txBox="1"/>
          <p:nvPr/>
        </p:nvSpPr>
        <p:spPr>
          <a:xfrm>
            <a:off x="896366" y="3319503"/>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Examples</a:t>
            </a:r>
          </a:p>
        </p:txBody>
      </p:sp>
      <p:sp>
        <p:nvSpPr>
          <p:cNvPr id="16" name="TextBox 15">
            <a:extLst>
              <a:ext uri="{FF2B5EF4-FFF2-40B4-BE49-F238E27FC236}">
                <a16:creationId xmlns:a16="http://schemas.microsoft.com/office/drawing/2014/main" id="{2D5759E0-F939-35D3-6147-913FB919F367}"/>
              </a:ext>
            </a:extLst>
          </p:cNvPr>
          <p:cNvSpPr txBox="1"/>
          <p:nvPr/>
        </p:nvSpPr>
        <p:spPr>
          <a:xfrm>
            <a:off x="896365" y="4784751"/>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References</a:t>
            </a:r>
          </a:p>
        </p:txBody>
      </p:sp>
      <p:sp>
        <p:nvSpPr>
          <p:cNvPr id="18" name="TextBox 17">
            <a:extLst>
              <a:ext uri="{FF2B5EF4-FFF2-40B4-BE49-F238E27FC236}">
                <a16:creationId xmlns:a16="http://schemas.microsoft.com/office/drawing/2014/main" id="{4EA2EE1C-B9FB-EC19-6C6C-1298CE9DE9C1}"/>
              </a:ext>
            </a:extLst>
          </p:cNvPr>
          <p:cNvSpPr txBox="1"/>
          <p:nvPr/>
        </p:nvSpPr>
        <p:spPr>
          <a:xfrm>
            <a:off x="4762500" y="4773748"/>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What is an API?</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48C9C42C-6E53-D29D-A7A9-E8AEA565B8E5}"/>
              </a:ext>
            </a:extLst>
          </p:cNvPr>
          <p:cNvSpPr txBox="1"/>
          <p:nvPr/>
        </p:nvSpPr>
        <p:spPr>
          <a:xfrm>
            <a:off x="2623564" y="3078664"/>
            <a:ext cx="201193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MySQL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Microsoft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MongoDB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PostgreSQL</a:t>
            </a:r>
          </a:p>
        </p:txBody>
      </p:sp>
      <p:sp>
        <p:nvSpPr>
          <p:cNvPr id="20" name="TextBox 19">
            <a:extLst>
              <a:ext uri="{FF2B5EF4-FFF2-40B4-BE49-F238E27FC236}">
                <a16:creationId xmlns:a16="http://schemas.microsoft.com/office/drawing/2014/main" id="{E27A6376-38F3-DA1B-8F40-DE17F83FC771}"/>
              </a:ext>
            </a:extLst>
          </p:cNvPr>
          <p:cNvSpPr txBox="1"/>
          <p:nvPr/>
        </p:nvSpPr>
        <p:spPr>
          <a:xfrm>
            <a:off x="2623564" y="4773747"/>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4"/>
              </a:rPr>
              <a:t>MySQL Tutorial</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TextBox 20">
            <a:extLst>
              <a:ext uri="{FF2B5EF4-FFF2-40B4-BE49-F238E27FC236}">
                <a16:creationId xmlns:a16="http://schemas.microsoft.com/office/drawing/2014/main" id="{CD69B07D-58FD-6450-64E1-37B9F102EDE4}"/>
              </a:ext>
            </a:extLst>
          </p:cNvPr>
          <p:cNvSpPr txBox="1"/>
          <p:nvPr/>
        </p:nvSpPr>
        <p:spPr>
          <a:xfrm>
            <a:off x="4762500" y="5151971"/>
            <a:ext cx="18034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hlinkClick r:id="rId5"/>
              </a:rPr>
              <a:t>PyPi</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5"/>
              </a:rPr>
              <a:t> Wikipedia-API</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4C02FECA-AFCB-807C-644A-53C207BB3218}"/>
              </a:ext>
            </a:extLst>
          </p:cNvPr>
          <p:cNvSpPr txBox="1"/>
          <p:nvPr/>
        </p:nvSpPr>
        <p:spPr>
          <a:xfrm>
            <a:off x="4762500" y="2911654"/>
            <a:ext cx="201193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Wikipedia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IMDB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OpenWeatherMap</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Twitter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Spotify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NASA API</a:t>
            </a:r>
          </a:p>
        </p:txBody>
      </p:sp>
      <p:sp>
        <p:nvSpPr>
          <p:cNvPr id="23" name="TextBox 22">
            <a:extLst>
              <a:ext uri="{FF2B5EF4-FFF2-40B4-BE49-F238E27FC236}">
                <a16:creationId xmlns:a16="http://schemas.microsoft.com/office/drawing/2014/main" id="{6052645C-E8B4-0449-B1B3-7F3BC9E6C48C}"/>
              </a:ext>
            </a:extLst>
          </p:cNvPr>
          <p:cNvSpPr txBox="1"/>
          <p:nvPr/>
        </p:nvSpPr>
        <p:spPr>
          <a:xfrm>
            <a:off x="7316468" y="2901240"/>
            <a:ext cx="201193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BeautifulSoup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Scrapy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Selenium (Browser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Cheerio (Node.js Library)</a:t>
            </a:r>
          </a:p>
        </p:txBody>
      </p:sp>
      <p:sp>
        <p:nvSpPr>
          <p:cNvPr id="26" name="TextBox 25">
            <a:extLst>
              <a:ext uri="{FF2B5EF4-FFF2-40B4-BE49-F238E27FC236}">
                <a16:creationId xmlns:a16="http://schemas.microsoft.com/office/drawing/2014/main" id="{F63CEFF3-DC91-B823-C90E-4C770EB887E6}"/>
              </a:ext>
            </a:extLst>
          </p:cNvPr>
          <p:cNvSpPr txBox="1"/>
          <p:nvPr/>
        </p:nvSpPr>
        <p:spPr>
          <a:xfrm>
            <a:off x="7218732" y="4773747"/>
            <a:ext cx="16256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YouTube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hlinkClick r:id="rId6"/>
              </a:rPr>
              <a:t>BeautifulSoup</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 Tutorial</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C08B9824-8363-AD90-5290-F15451CF7CFC}"/>
              </a:ext>
            </a:extLst>
          </p:cNvPr>
          <p:cNvSpPr txBox="1"/>
          <p:nvPr/>
        </p:nvSpPr>
        <p:spPr>
          <a:xfrm>
            <a:off x="9283698" y="2889683"/>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Kaggle 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AWS Public 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Data.gov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OpenStreetMap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NASA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Earthdata</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 name="TextBox 27">
            <a:extLst>
              <a:ext uri="{FF2B5EF4-FFF2-40B4-BE49-F238E27FC236}">
                <a16:creationId xmlns:a16="http://schemas.microsoft.com/office/drawing/2014/main" id="{7F37BCBF-853F-F273-E4F0-1558D44A1CB1}"/>
              </a:ext>
            </a:extLst>
          </p:cNvPr>
          <p:cNvSpPr txBox="1"/>
          <p:nvPr/>
        </p:nvSpPr>
        <p:spPr>
          <a:xfrm>
            <a:off x="9357668" y="4773747"/>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7"/>
              </a:rPr>
              <a:t>Kaggle Datasets Introduction</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custDataLst>
      <p:tags r:id="rId1"/>
    </p:custDataLst>
    <p:extLst>
      <p:ext uri="{BB962C8B-B14F-4D97-AF65-F5344CB8AC3E}">
        <p14:creationId xmlns:p14="http://schemas.microsoft.com/office/powerpoint/2010/main" val="2121056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3135</TotalTime>
  <Words>842</Words>
  <Application>Microsoft Office PowerPoint</Application>
  <PresentationFormat>Widescreen</PresentationFormat>
  <Paragraphs>115</Paragraphs>
  <Slides>16</Slides>
  <Notes>0</Notes>
  <HiddenSlides>0</HiddenSlides>
  <MMClips>0</MMClips>
  <ScaleCrop>false</ScaleCrop>
  <HeadingPairs>
    <vt:vector size="6" baseType="variant">
      <vt:variant>
        <vt:lpstr>Fonts Used</vt:lpstr>
      </vt:variant>
      <vt:variant>
        <vt:i4>12</vt:i4>
      </vt:variant>
      <vt:variant>
        <vt:lpstr>Theme</vt:lpstr>
      </vt:variant>
      <vt:variant>
        <vt:i4>3</vt:i4>
      </vt:variant>
      <vt:variant>
        <vt:lpstr>Slide Titles</vt:lpstr>
      </vt:variant>
      <vt:variant>
        <vt:i4>16</vt:i4>
      </vt:variant>
    </vt:vector>
  </HeadingPairs>
  <TitlesOfParts>
    <vt:vector size="31" baseType="lpstr">
      <vt:lpstr>Aptos</vt:lpstr>
      <vt:lpstr>Aptos Display</vt:lpstr>
      <vt:lpstr>Aptos Mono</vt:lpstr>
      <vt:lpstr>Arial</vt:lpstr>
      <vt:lpstr>Calibri</vt:lpstr>
      <vt:lpstr>Cavolini</vt:lpstr>
      <vt:lpstr>IBM Plex Sans</vt:lpstr>
      <vt:lpstr>Poppins</vt:lpstr>
      <vt:lpstr>Poppins Black</vt:lpstr>
      <vt:lpstr>Poppins Light</vt:lpstr>
      <vt:lpstr>Poppins Medium</vt:lpstr>
      <vt:lpstr>Wingdings</vt:lpstr>
      <vt:lpstr>Office Theme</vt:lpstr>
      <vt:lpstr>1_Office Theme</vt:lpstr>
      <vt:lpstr>2_Office Theme</vt:lpstr>
      <vt:lpstr>PowerPoint Presentation</vt:lpstr>
      <vt:lpstr>PowerPoint Presentation</vt:lpstr>
      <vt:lpstr>Data Ingestion - Why</vt:lpstr>
      <vt:lpstr>PowerPoint Presentation</vt:lpstr>
      <vt:lpstr>PowerPoint Presentation</vt:lpstr>
      <vt:lpstr>PowerPoint Presentation</vt:lpstr>
      <vt:lpstr>Types of Data: Structured </vt:lpstr>
      <vt:lpstr>Types of Data: Unstructured </vt:lpstr>
      <vt:lpstr>Data Sources</vt:lpstr>
      <vt:lpstr>Data Collection Techniques</vt:lpstr>
      <vt:lpstr>LangChain Framework for Data Ingestion</vt:lpstr>
      <vt:lpstr>Embeddings</vt:lpstr>
      <vt:lpstr>Embeddings - Why</vt:lpstr>
      <vt:lpstr>Window and Stride</vt:lpstr>
      <vt:lpstr>PowerPoint Presentation</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10</cp:revision>
  <dcterms:created xsi:type="dcterms:W3CDTF">2013-01-27T09:14:16Z</dcterms:created>
  <dcterms:modified xsi:type="dcterms:W3CDTF">2024-10-03T19:43:22Z</dcterms:modified>
  <cp:category/>
</cp:coreProperties>
</file>